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</p:sldIdLst>
  <p:sldSz cy="6858000" cx="9144000"/>
  <p:notesSz cx="6858000" cy="9144000"/>
  <p:embeddedFontLst>
    <p:embeddedFont>
      <p:font typeface="Raleway"/>
      <p:regular r:id="rId39"/>
      <p:bold r:id="rId40"/>
      <p:italic r:id="rId41"/>
      <p:boldItalic r:id="rId42"/>
    </p:embeddedFont>
    <p:embeddedFont>
      <p:font typeface="Tahoma"/>
      <p:regular r:id="rId43"/>
      <p:bold r:id="rId4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45" roundtripDataSignature="AMtx7mi7Hxy0JtSY8JV9PLDarzqvNL8p6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aleway-bold.fntdata"/><Relationship Id="rId20" Type="http://schemas.openxmlformats.org/officeDocument/2006/relationships/slide" Target="slides/slide14.xml"/><Relationship Id="rId42" Type="http://schemas.openxmlformats.org/officeDocument/2006/relationships/font" Target="fonts/Raleway-boldItalic.fntdata"/><Relationship Id="rId41" Type="http://schemas.openxmlformats.org/officeDocument/2006/relationships/font" Target="fonts/Raleway-italic.fntdata"/><Relationship Id="rId22" Type="http://schemas.openxmlformats.org/officeDocument/2006/relationships/slide" Target="slides/slide16.xml"/><Relationship Id="rId44" Type="http://schemas.openxmlformats.org/officeDocument/2006/relationships/font" Target="fonts/Tahoma-bold.fntdata"/><Relationship Id="rId21" Type="http://schemas.openxmlformats.org/officeDocument/2006/relationships/slide" Target="slides/slide15.xml"/><Relationship Id="rId43" Type="http://schemas.openxmlformats.org/officeDocument/2006/relationships/font" Target="fonts/Tahoma-regular.fntdata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45" Type="http://customschemas.google.com/relationships/presentationmetadata" Target="meta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slide" Target="slides/slide31.xml"/><Relationship Id="rId14" Type="http://schemas.openxmlformats.org/officeDocument/2006/relationships/slide" Target="slides/slide8.xml"/><Relationship Id="rId36" Type="http://schemas.openxmlformats.org/officeDocument/2006/relationships/slide" Target="slides/slide30.xml"/><Relationship Id="rId17" Type="http://schemas.openxmlformats.org/officeDocument/2006/relationships/slide" Target="slides/slide11.xml"/><Relationship Id="rId39" Type="http://schemas.openxmlformats.org/officeDocument/2006/relationships/font" Target="fonts/Raleway-regular.fntdata"/><Relationship Id="rId16" Type="http://schemas.openxmlformats.org/officeDocument/2006/relationships/slide" Target="slides/slide10.xml"/><Relationship Id="rId38" Type="http://schemas.openxmlformats.org/officeDocument/2006/relationships/slide" Target="slides/slide32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d3e1de0c2c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clue: lm() can sometimes get confused when you pass in an ordinal variable</a:t>
            </a:r>
            <a:endParaRPr/>
          </a:p>
        </p:txBody>
      </p:sp>
      <p:sp>
        <p:nvSpPr>
          <p:cNvPr id="245" name="Google Shape;245;gd3e1de0c2c_0_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clue: standard error for first you estimated with Gerber Green data in pset X; second SE you estimated in most recent pset</a:t>
            </a:r>
            <a:endParaRPr/>
          </a:p>
        </p:txBody>
      </p:sp>
      <p:sp>
        <p:nvSpPr>
          <p:cNvPr id="282" name="Google Shape;282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d3e1de0c2c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clue: standard error for first you estimated with Gerber Green data in pset X; second SE you estimated in most recent pset</a:t>
            </a:r>
            <a:endParaRPr/>
          </a:p>
        </p:txBody>
      </p:sp>
      <p:sp>
        <p:nvSpPr>
          <p:cNvPr id="294" name="Google Shape;294;gd3e1de0c2c_0_4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clue: you’re assuming that something is zero</a:t>
            </a:r>
            <a:endParaRPr/>
          </a:p>
        </p:txBody>
      </p:sp>
      <p:sp>
        <p:nvSpPr>
          <p:cNvPr id="311" name="Google Shape;311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d3e1de0c2c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clue: you’re assuming that something is zero</a:t>
            </a:r>
            <a:endParaRPr/>
          </a:p>
        </p:txBody>
      </p:sp>
      <p:sp>
        <p:nvSpPr>
          <p:cNvPr id="320" name="Google Shape;320;gd3e1de0c2c_0_5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another way to explain: p-value must be between 0.25 and 0.30 because at alpha=0.25, we reject, but at alpha=0.30 we don’t reject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d3e1de0c2c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gd3e1de0c2c_0_6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d3e1de0c2c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gd3e1de0c2c_0_8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clue: t-distribution test statistic, highlight the k term</a:t>
            </a:r>
            <a:endParaRPr/>
          </a:p>
        </p:txBody>
      </p:sp>
      <p:sp>
        <p:nvSpPr>
          <p:cNvPr id="384" name="Google Shape;384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d3e1de0c2c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clue: t-distribution test statistic, highlight the k term</a:t>
            </a:r>
            <a:endParaRPr/>
          </a:p>
        </p:txBody>
      </p:sp>
      <p:sp>
        <p:nvSpPr>
          <p:cNvPr id="395" name="Google Shape;395;gd3e1de0c2c_0_10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d16d26d3bf_1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gd16d26d3bf_1_3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3" name="Google Shape;403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d3e1de0c2c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" name="Google Shape;415;gd3e1de0c2c_0_1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3" name="Google Shape;423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clue: give Covariance formula</a:t>
            </a:r>
            <a:endParaRPr/>
          </a:p>
        </p:txBody>
      </p:sp>
      <p:sp>
        <p:nvSpPr>
          <p:cNvPr id="158" name="Google Shape;158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d3e1de0c2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gd3e1de0c2c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d3e1de0c2c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gd3e1de0c2c_0_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9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8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8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81" name="Google Shape;81;p3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7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93" name="Google Shape;93;p27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94" name="Google Shape;94;p2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2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2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2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30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" name="Google Shape;105;p3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3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3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1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1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" name="Google Shape;23;p3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32"/>
          <p:cNvSpPr txBox="1"/>
          <p:nvPr>
            <p:ph idx="1" type="body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p3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3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3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33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Google Shape;35;p33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36" name="Google Shape;36;p3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3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3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4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34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42" name="Google Shape;42;p34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43" name="Google Shape;43;p3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3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3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3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6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3" name="Google Shape;53;p36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4" name="Google Shape;54;p36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5" name="Google Shape;55;p36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6" name="Google Shape;56;p3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3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3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62" name="Google Shape;62;p2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63" name="Google Shape;63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7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37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9" name="Google Shape;69;p3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23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3" name="Google Shape;13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4" name="Google Shape;14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Google Shape;86;p25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88" name="Google Shape;88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89" name="Google Shape;89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20" Type="http://schemas.openxmlformats.org/officeDocument/2006/relationships/slide" Target="/ppt/slides/slide11.xml"/><Relationship Id="rId11" Type="http://schemas.openxmlformats.org/officeDocument/2006/relationships/slide" Target="/ppt/slides/slide23.xml"/><Relationship Id="rId22" Type="http://schemas.openxmlformats.org/officeDocument/2006/relationships/slide" Target="/ppt/slides/slide9.xml"/><Relationship Id="rId10" Type="http://schemas.openxmlformats.org/officeDocument/2006/relationships/slide" Target="/ppt/slides/slide24.xml"/><Relationship Id="rId21" Type="http://schemas.openxmlformats.org/officeDocument/2006/relationships/slide" Target="/ppt/slides/slide10.xml"/><Relationship Id="rId13" Type="http://schemas.openxmlformats.org/officeDocument/2006/relationships/slide" Target="/ppt/slides/slide20.xml"/><Relationship Id="rId12" Type="http://schemas.openxmlformats.org/officeDocument/2006/relationships/slide" Target="/ppt/slides/slide22.xml"/><Relationship Id="rId23" Type="http://schemas.openxmlformats.org/officeDocument/2006/relationships/slide" Target="/ppt/slides/slide32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slide" Target="/ppt/slides/slide2.xml"/><Relationship Id="rId4" Type="http://schemas.openxmlformats.org/officeDocument/2006/relationships/slide" Target="/ppt/slides/slide4.xml"/><Relationship Id="rId9" Type="http://schemas.openxmlformats.org/officeDocument/2006/relationships/slide" Target="/ppt/slides/slide26.xml"/><Relationship Id="rId15" Type="http://schemas.openxmlformats.org/officeDocument/2006/relationships/slide" Target="/ppt/slides/slide17.xml"/><Relationship Id="rId14" Type="http://schemas.openxmlformats.org/officeDocument/2006/relationships/slide" Target="/ppt/slides/slide19.xml"/><Relationship Id="rId17" Type="http://schemas.openxmlformats.org/officeDocument/2006/relationships/slide" Target="/ppt/slides/slide15.xml"/><Relationship Id="rId16" Type="http://schemas.openxmlformats.org/officeDocument/2006/relationships/slide" Target="/ppt/slides/slide16.xml"/><Relationship Id="rId5" Type="http://schemas.openxmlformats.org/officeDocument/2006/relationships/slide" Target="/ppt/slides/slide6.xml"/><Relationship Id="rId19" Type="http://schemas.openxmlformats.org/officeDocument/2006/relationships/slide" Target="/ppt/slides/slide12.xml"/><Relationship Id="rId6" Type="http://schemas.openxmlformats.org/officeDocument/2006/relationships/slide" Target="/ppt/slides/slide8.xml"/><Relationship Id="rId18" Type="http://schemas.openxmlformats.org/officeDocument/2006/relationships/slide" Target="/ppt/slides/slide14.xml"/><Relationship Id="rId7" Type="http://schemas.openxmlformats.org/officeDocument/2006/relationships/slide" Target="/ppt/slides/slide30.xml"/><Relationship Id="rId8" Type="http://schemas.openxmlformats.org/officeDocument/2006/relationships/slide" Target="/ppt/slides/slide28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3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gov2002.mattblackwell.org/slides/15_ols_properties_handout.pdf" TargetMode="External"/><Relationship Id="rId4" Type="http://schemas.openxmlformats.org/officeDocument/2006/relationships/hyperlink" Target="https://gov2002.mattblackwell.org/slides/15_ols_properties_handout.pdf" TargetMode="External"/><Relationship Id="rId5" Type="http://schemas.openxmlformats.org/officeDocument/2006/relationships/hyperlink" Target="https://gov2002.mattblackwell.org/slides/15_ols_properties_handout.pdf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5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3359D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"/>
          <p:cNvSpPr txBox="1"/>
          <p:nvPr>
            <p:ph type="title"/>
          </p:nvPr>
        </p:nvSpPr>
        <p:spPr>
          <a:xfrm>
            <a:off x="457200" y="274637"/>
            <a:ext cx="8229600" cy="4873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Rockwell"/>
              <a:buNone/>
            </a:pPr>
            <a:r>
              <a:rPr b="1" i="0" lang="en-US" sz="4000" u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Gov2k2 Final Review Jeopardy!</a:t>
            </a:r>
            <a:endParaRPr b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13" name="Google Shape;113;p1"/>
          <p:cNvSpPr/>
          <p:nvPr/>
        </p:nvSpPr>
        <p:spPr>
          <a:xfrm>
            <a:off x="457200" y="2057400"/>
            <a:ext cx="1524000" cy="762000"/>
          </a:xfrm>
          <a:prstGeom prst="flowChartAlternateProcess">
            <a:avLst/>
          </a:prstGeom>
          <a:solidFill>
            <a:srgbClr val="03359D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ahoma"/>
              <a:buNone/>
            </a:pPr>
            <a:r>
              <a:rPr b="1" i="0" lang="en-US" sz="2400" cap="none" strike="noStrike">
                <a:solidFill>
                  <a:schemeClr val="hlink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action="ppaction://hlinksldjump" r:id="rId3"/>
              </a:rPr>
              <a:t>$200</a:t>
            </a:r>
            <a:endParaRPr b="1" sz="24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14" name="Google Shape;114;p1"/>
          <p:cNvSpPr/>
          <p:nvPr/>
        </p:nvSpPr>
        <p:spPr>
          <a:xfrm>
            <a:off x="3810000" y="990600"/>
            <a:ext cx="1524000" cy="838200"/>
          </a:xfrm>
          <a:prstGeom prst="flowChartAlternateProcess">
            <a:avLst/>
          </a:prstGeom>
          <a:solidFill>
            <a:srgbClr val="03359D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"/>
              <a:buNone/>
            </a:pPr>
            <a:r>
              <a:rPr b="1" i="0" lang="en-US" sz="16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Assuming the</a:t>
            </a:r>
            <a:r>
              <a:rPr b="1" lang="en-US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b="1" i="0" lang="en-US" sz="16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Worst</a:t>
            </a:r>
            <a:endParaRPr b="1" sz="16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15" name="Google Shape;115;p1"/>
          <p:cNvSpPr/>
          <p:nvPr/>
        </p:nvSpPr>
        <p:spPr>
          <a:xfrm>
            <a:off x="5486400" y="990600"/>
            <a:ext cx="1524000" cy="838200"/>
          </a:xfrm>
          <a:prstGeom prst="flowChartAlternateProcess">
            <a:avLst/>
          </a:prstGeom>
          <a:solidFill>
            <a:srgbClr val="03359D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"/>
              <a:buNone/>
            </a:pPr>
            <a:r>
              <a:rPr b="1" i="0" lang="en-US" sz="15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Positive </a:t>
            </a:r>
            <a:endParaRPr b="1" sz="15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"/>
              <a:buNone/>
            </a:pPr>
            <a:r>
              <a:rPr b="1" i="0" lang="en-US" sz="15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Interactions</a:t>
            </a:r>
            <a:endParaRPr b="1" sz="15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16" name="Google Shape;116;p1"/>
          <p:cNvSpPr/>
          <p:nvPr/>
        </p:nvSpPr>
        <p:spPr>
          <a:xfrm>
            <a:off x="457200" y="2971800"/>
            <a:ext cx="1524000" cy="762000"/>
          </a:xfrm>
          <a:prstGeom prst="flowChartAlternateProcess">
            <a:avLst/>
          </a:prstGeom>
          <a:solidFill>
            <a:srgbClr val="03359D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ahoma"/>
              <a:buNone/>
            </a:pPr>
            <a:r>
              <a:rPr b="1" i="0" lang="en-US" sz="2400" cap="none" strike="noStrike">
                <a:solidFill>
                  <a:schemeClr val="hlink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action="ppaction://hlinksldjump" r:id="rId4"/>
              </a:rPr>
              <a:t>$400</a:t>
            </a:r>
            <a:endParaRPr b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17" name="Google Shape;117;p1"/>
          <p:cNvSpPr/>
          <p:nvPr/>
        </p:nvSpPr>
        <p:spPr>
          <a:xfrm>
            <a:off x="457200" y="4038600"/>
            <a:ext cx="1524000" cy="762000"/>
          </a:xfrm>
          <a:prstGeom prst="flowChartAlternateProcess">
            <a:avLst/>
          </a:prstGeom>
          <a:solidFill>
            <a:srgbClr val="03359D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ahoma"/>
              <a:buNone/>
            </a:pPr>
            <a:r>
              <a:rPr b="1" i="0" lang="en-US" sz="2400" cap="none" strike="noStrike">
                <a:solidFill>
                  <a:schemeClr val="hlink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action="ppaction://hlinksldjump" r:id="rId5"/>
              </a:rPr>
              <a:t>$600</a:t>
            </a:r>
            <a:endParaRPr b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18" name="Google Shape;118;p1"/>
          <p:cNvSpPr/>
          <p:nvPr/>
        </p:nvSpPr>
        <p:spPr>
          <a:xfrm>
            <a:off x="457200" y="5105400"/>
            <a:ext cx="1524000" cy="762000"/>
          </a:xfrm>
          <a:prstGeom prst="flowChartAlternateProcess">
            <a:avLst/>
          </a:prstGeom>
          <a:solidFill>
            <a:srgbClr val="03359D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ahoma"/>
              <a:buNone/>
            </a:pPr>
            <a:r>
              <a:rPr b="1" i="0" lang="en-US" sz="2400" cap="none" strike="noStrike">
                <a:solidFill>
                  <a:schemeClr val="hlink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action="ppaction://hlinksldjump" r:id="rId6"/>
              </a:rPr>
              <a:t>$800</a:t>
            </a:r>
            <a:endParaRPr b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19" name="Google Shape;119;p1"/>
          <p:cNvSpPr/>
          <p:nvPr/>
        </p:nvSpPr>
        <p:spPr>
          <a:xfrm>
            <a:off x="7162800" y="5105400"/>
            <a:ext cx="1524000" cy="762000"/>
          </a:xfrm>
          <a:prstGeom prst="flowChartAlternateProcess">
            <a:avLst/>
          </a:prstGeom>
          <a:solidFill>
            <a:srgbClr val="03359D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ahoma"/>
              <a:buNone/>
            </a:pPr>
            <a:r>
              <a:rPr b="1" i="0" lang="en-US" sz="2400" cap="none" strike="noStrike">
                <a:solidFill>
                  <a:schemeClr val="hlink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action="ppaction://hlinksldjump" r:id="rId7"/>
              </a:rPr>
              <a:t>$800</a:t>
            </a:r>
            <a:endParaRPr b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0" name="Google Shape;120;p1"/>
          <p:cNvSpPr/>
          <p:nvPr/>
        </p:nvSpPr>
        <p:spPr>
          <a:xfrm>
            <a:off x="7162800" y="4038600"/>
            <a:ext cx="1524000" cy="762000"/>
          </a:xfrm>
          <a:prstGeom prst="flowChartAlternateProcess">
            <a:avLst/>
          </a:prstGeom>
          <a:solidFill>
            <a:srgbClr val="03359D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ahoma"/>
              <a:buNone/>
            </a:pPr>
            <a:r>
              <a:rPr b="1" i="0" lang="en-US" sz="2400" cap="none" strike="noStrike">
                <a:solidFill>
                  <a:schemeClr val="hlink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action="ppaction://hlinksldjump" r:id="rId8"/>
              </a:rPr>
              <a:t>$600</a:t>
            </a:r>
            <a:endParaRPr b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1" name="Google Shape;121;p1"/>
          <p:cNvSpPr/>
          <p:nvPr/>
        </p:nvSpPr>
        <p:spPr>
          <a:xfrm>
            <a:off x="7162800" y="2971800"/>
            <a:ext cx="1524000" cy="762000"/>
          </a:xfrm>
          <a:prstGeom prst="flowChartAlternateProcess">
            <a:avLst/>
          </a:prstGeom>
          <a:solidFill>
            <a:srgbClr val="03359D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ahoma"/>
              <a:buNone/>
            </a:pPr>
            <a:r>
              <a:rPr b="1" i="0" lang="en-US" sz="2400" cap="none" strike="noStrike">
                <a:solidFill>
                  <a:schemeClr val="hlink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action="ppaction://hlinksldjump" r:id="rId9"/>
              </a:rPr>
              <a:t>$400</a:t>
            </a:r>
            <a:endParaRPr b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2" name="Google Shape;122;p1"/>
          <p:cNvSpPr/>
          <p:nvPr/>
        </p:nvSpPr>
        <p:spPr>
          <a:xfrm>
            <a:off x="7162800" y="2057400"/>
            <a:ext cx="1524000" cy="762000"/>
          </a:xfrm>
          <a:prstGeom prst="flowChartAlternateProcess">
            <a:avLst/>
          </a:prstGeom>
          <a:solidFill>
            <a:srgbClr val="03359D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ahoma"/>
              <a:buNone/>
            </a:pPr>
            <a:r>
              <a:rPr b="1" i="0" lang="en-US" sz="2400" cap="none" strike="noStrike">
                <a:solidFill>
                  <a:schemeClr val="hlink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action="ppaction://hlinksldjump" r:id="rId10"/>
              </a:rPr>
              <a:t>$200</a:t>
            </a:r>
            <a:endParaRPr b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3" name="Google Shape;123;p1"/>
          <p:cNvSpPr/>
          <p:nvPr/>
        </p:nvSpPr>
        <p:spPr>
          <a:xfrm>
            <a:off x="5486400" y="5105400"/>
            <a:ext cx="1524000" cy="762000"/>
          </a:xfrm>
          <a:prstGeom prst="flowChartAlternateProcess">
            <a:avLst/>
          </a:prstGeom>
          <a:solidFill>
            <a:srgbClr val="03359D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ahoma"/>
              <a:buNone/>
            </a:pPr>
            <a:r>
              <a:rPr b="1" i="0" lang="en-US" sz="2400" cap="none" strike="noStrike">
                <a:solidFill>
                  <a:schemeClr val="hlink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action="ppaction://hlinksldjump" r:id="rId11"/>
              </a:rPr>
              <a:t>$800</a:t>
            </a:r>
            <a:endParaRPr b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4" name="Google Shape;124;p1"/>
          <p:cNvSpPr/>
          <p:nvPr/>
        </p:nvSpPr>
        <p:spPr>
          <a:xfrm>
            <a:off x="5486400" y="4038600"/>
            <a:ext cx="1524000" cy="762000"/>
          </a:xfrm>
          <a:prstGeom prst="flowChartAlternateProcess">
            <a:avLst/>
          </a:prstGeom>
          <a:solidFill>
            <a:srgbClr val="03359D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ahoma"/>
              <a:buNone/>
            </a:pPr>
            <a:r>
              <a:rPr b="1" i="0" lang="en-US" sz="2400" cap="none" strike="noStrike">
                <a:solidFill>
                  <a:schemeClr val="hlink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action="ppaction://hlinksldjump" r:id="rId12"/>
              </a:rPr>
              <a:t>$600</a:t>
            </a:r>
            <a:endParaRPr b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5" name="Google Shape;125;p1"/>
          <p:cNvSpPr/>
          <p:nvPr/>
        </p:nvSpPr>
        <p:spPr>
          <a:xfrm>
            <a:off x="5486400" y="2971800"/>
            <a:ext cx="1524000" cy="762000"/>
          </a:xfrm>
          <a:prstGeom prst="flowChartAlternateProcess">
            <a:avLst/>
          </a:prstGeom>
          <a:solidFill>
            <a:srgbClr val="03359D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ahoma"/>
              <a:buNone/>
            </a:pPr>
            <a:r>
              <a:rPr b="1" i="0" lang="en-US" sz="2400" cap="none" strike="noStrike">
                <a:solidFill>
                  <a:schemeClr val="hlink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action="ppaction://hlinksldjump" r:id="rId13"/>
              </a:rPr>
              <a:t>$400</a:t>
            </a:r>
            <a:endParaRPr b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6" name="Google Shape;126;p1"/>
          <p:cNvSpPr/>
          <p:nvPr/>
        </p:nvSpPr>
        <p:spPr>
          <a:xfrm>
            <a:off x="5486400" y="2057400"/>
            <a:ext cx="1524000" cy="762000"/>
          </a:xfrm>
          <a:prstGeom prst="flowChartAlternateProcess">
            <a:avLst/>
          </a:prstGeom>
          <a:solidFill>
            <a:srgbClr val="03359D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ahoma"/>
              <a:buNone/>
            </a:pPr>
            <a:r>
              <a:rPr b="1" i="0" lang="en-US" sz="2400" cap="none" strike="noStrike">
                <a:solidFill>
                  <a:schemeClr val="hlink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action="ppaction://hlinksldjump" r:id="rId14"/>
              </a:rPr>
              <a:t>$200</a:t>
            </a:r>
            <a:endParaRPr b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7" name="Google Shape;127;p1"/>
          <p:cNvSpPr/>
          <p:nvPr/>
        </p:nvSpPr>
        <p:spPr>
          <a:xfrm>
            <a:off x="3810000" y="5105400"/>
            <a:ext cx="1524000" cy="762000"/>
          </a:xfrm>
          <a:prstGeom prst="flowChartAlternateProcess">
            <a:avLst/>
          </a:prstGeom>
          <a:solidFill>
            <a:srgbClr val="03359D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ahoma"/>
              <a:buNone/>
            </a:pPr>
            <a:r>
              <a:rPr b="1" i="0" lang="en-US" sz="2400" cap="none" strike="noStrike">
                <a:solidFill>
                  <a:schemeClr val="hlink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action="ppaction://hlinksldjump" r:id="rId15"/>
              </a:rPr>
              <a:t>$800</a:t>
            </a:r>
            <a:endParaRPr b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8" name="Google Shape;128;p1"/>
          <p:cNvSpPr/>
          <p:nvPr/>
        </p:nvSpPr>
        <p:spPr>
          <a:xfrm>
            <a:off x="3810000" y="4038600"/>
            <a:ext cx="1524000" cy="762000"/>
          </a:xfrm>
          <a:prstGeom prst="flowChartAlternateProcess">
            <a:avLst/>
          </a:prstGeom>
          <a:solidFill>
            <a:srgbClr val="03359D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ahoma"/>
              <a:buNone/>
            </a:pPr>
            <a:r>
              <a:rPr b="1" i="0" lang="en-US" sz="2400" cap="none" strike="noStrike">
                <a:solidFill>
                  <a:schemeClr val="hlink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action="ppaction://hlinksldjump" r:id="rId16"/>
              </a:rPr>
              <a:t>$600</a:t>
            </a:r>
            <a:endParaRPr b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9" name="Google Shape;129;p1"/>
          <p:cNvSpPr/>
          <p:nvPr/>
        </p:nvSpPr>
        <p:spPr>
          <a:xfrm>
            <a:off x="3810000" y="2971800"/>
            <a:ext cx="1524000" cy="762000"/>
          </a:xfrm>
          <a:prstGeom prst="flowChartAlternateProcess">
            <a:avLst/>
          </a:prstGeom>
          <a:solidFill>
            <a:srgbClr val="03359D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ahoma"/>
              <a:buNone/>
            </a:pPr>
            <a:r>
              <a:rPr b="1" i="0" lang="en-US" sz="2400" cap="none" strike="noStrike">
                <a:solidFill>
                  <a:schemeClr val="hlink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action="ppaction://hlinksldjump" r:id="rId17"/>
              </a:rPr>
              <a:t>$400</a:t>
            </a:r>
            <a:endParaRPr b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30" name="Google Shape;130;p1"/>
          <p:cNvSpPr/>
          <p:nvPr/>
        </p:nvSpPr>
        <p:spPr>
          <a:xfrm>
            <a:off x="3810000" y="2057400"/>
            <a:ext cx="1524000" cy="762000"/>
          </a:xfrm>
          <a:prstGeom prst="flowChartAlternateProcess">
            <a:avLst/>
          </a:prstGeom>
          <a:solidFill>
            <a:srgbClr val="03359D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ahoma"/>
              <a:buNone/>
            </a:pPr>
            <a:r>
              <a:rPr b="1" i="0" lang="en-US" sz="2400" cap="none" strike="noStrike">
                <a:solidFill>
                  <a:schemeClr val="hlink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action="ppaction://hlinksldjump" r:id="rId18"/>
              </a:rPr>
              <a:t>$200</a:t>
            </a:r>
            <a:endParaRPr b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31" name="Google Shape;131;p1"/>
          <p:cNvSpPr/>
          <p:nvPr/>
        </p:nvSpPr>
        <p:spPr>
          <a:xfrm>
            <a:off x="2133600" y="5105400"/>
            <a:ext cx="1524000" cy="762000"/>
          </a:xfrm>
          <a:prstGeom prst="flowChartAlternateProcess">
            <a:avLst/>
          </a:prstGeom>
          <a:solidFill>
            <a:srgbClr val="03359D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ahoma"/>
              <a:buNone/>
            </a:pPr>
            <a:r>
              <a:rPr b="1" i="0" lang="en-US" sz="2400" cap="none" strike="noStrike">
                <a:solidFill>
                  <a:schemeClr val="hlink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action="ppaction://hlinksldjump" r:id="rId19"/>
              </a:rPr>
              <a:t>$800</a:t>
            </a:r>
            <a:endParaRPr b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32" name="Google Shape;132;p1"/>
          <p:cNvSpPr/>
          <p:nvPr/>
        </p:nvSpPr>
        <p:spPr>
          <a:xfrm>
            <a:off x="2133600" y="4038600"/>
            <a:ext cx="1524000" cy="762000"/>
          </a:xfrm>
          <a:prstGeom prst="flowChartAlternateProcess">
            <a:avLst/>
          </a:prstGeom>
          <a:solidFill>
            <a:srgbClr val="03359D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ahoma"/>
              <a:buNone/>
            </a:pPr>
            <a:r>
              <a:rPr b="1" lang="en-US" sz="2400" cap="none" strike="noStrike">
                <a:solidFill>
                  <a:schemeClr val="hlink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action="ppaction://hlinksldjump" r:id="rId20"/>
              </a:rPr>
              <a:t>$600</a:t>
            </a:r>
            <a:endParaRPr b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33" name="Google Shape;133;p1"/>
          <p:cNvSpPr/>
          <p:nvPr/>
        </p:nvSpPr>
        <p:spPr>
          <a:xfrm>
            <a:off x="2133600" y="2971800"/>
            <a:ext cx="1524000" cy="762000"/>
          </a:xfrm>
          <a:prstGeom prst="flowChartAlternateProcess">
            <a:avLst/>
          </a:prstGeom>
          <a:solidFill>
            <a:srgbClr val="03359D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ahoma"/>
              <a:buNone/>
            </a:pPr>
            <a:r>
              <a:rPr b="1" i="0" lang="en-US" sz="2400" cap="none" strike="noStrike">
                <a:solidFill>
                  <a:schemeClr val="hlink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action="ppaction://hlinksldjump" r:id="rId21"/>
              </a:rPr>
              <a:t>$400</a:t>
            </a:r>
            <a:endParaRPr b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34" name="Google Shape;134;p1"/>
          <p:cNvSpPr/>
          <p:nvPr/>
        </p:nvSpPr>
        <p:spPr>
          <a:xfrm>
            <a:off x="2133600" y="2057400"/>
            <a:ext cx="1524000" cy="762000"/>
          </a:xfrm>
          <a:prstGeom prst="flowChartAlternateProcess">
            <a:avLst/>
          </a:prstGeom>
          <a:solidFill>
            <a:srgbClr val="03359D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ahoma"/>
              <a:buNone/>
            </a:pPr>
            <a:r>
              <a:rPr b="1" i="0" lang="en-US" sz="2400" cap="none" strike="noStrike">
                <a:solidFill>
                  <a:schemeClr val="hlink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action="ppaction://hlinksldjump" r:id="rId22"/>
              </a:rPr>
              <a:t>$200</a:t>
            </a:r>
            <a:endParaRPr b="1" sz="24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35" name="Google Shape;135;p1"/>
          <p:cNvSpPr/>
          <p:nvPr/>
        </p:nvSpPr>
        <p:spPr>
          <a:xfrm>
            <a:off x="7162800" y="990600"/>
            <a:ext cx="1524000" cy="838200"/>
          </a:xfrm>
          <a:prstGeom prst="flowChartAlternateProcess">
            <a:avLst/>
          </a:prstGeom>
          <a:solidFill>
            <a:srgbClr val="03359D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"/>
              <a:buNone/>
            </a:pPr>
            <a:r>
              <a:rPr b="1" i="0" lang="en-US" sz="12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Normally, I</a:t>
            </a:r>
            <a:r>
              <a:rPr b="1" lang="en-US" sz="1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’m</a:t>
            </a:r>
            <a:r>
              <a:rPr b="1" i="0" lang="en-US" sz="12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b="1" sz="8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"/>
              <a:buNone/>
            </a:pPr>
            <a:r>
              <a:rPr b="1" i="0" lang="en-US" sz="12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Pretty</a:t>
            </a:r>
            <a:endParaRPr b="1" sz="8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"/>
              <a:buNone/>
            </a:pPr>
            <a:r>
              <a:rPr b="1" i="0" lang="en-US" sz="12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Confident</a:t>
            </a:r>
            <a:endParaRPr b="1" sz="8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36" name="Google Shape;136;p1"/>
          <p:cNvSpPr/>
          <p:nvPr/>
        </p:nvSpPr>
        <p:spPr>
          <a:xfrm>
            <a:off x="2133600" y="990600"/>
            <a:ext cx="1524000" cy="838200"/>
          </a:xfrm>
          <a:prstGeom prst="flowChartAlternateProcess">
            <a:avLst/>
          </a:prstGeom>
          <a:solidFill>
            <a:srgbClr val="03359D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"/>
              <a:buNone/>
            </a:pPr>
            <a:r>
              <a:rPr b="1" i="0" lang="en-US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I Do it All for </a:t>
            </a:r>
            <a:endParaRPr b="1" sz="12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"/>
              <a:buNone/>
            </a:pPr>
            <a:r>
              <a:rPr b="1" i="0" lang="en-US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The (L)OLS</a:t>
            </a:r>
            <a:endParaRPr b="1" sz="12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37" name="Google Shape;137;p1"/>
          <p:cNvSpPr/>
          <p:nvPr/>
        </p:nvSpPr>
        <p:spPr>
          <a:xfrm>
            <a:off x="457200" y="990600"/>
            <a:ext cx="1524000" cy="838200"/>
          </a:xfrm>
          <a:prstGeom prst="flowChartAlternateProcess">
            <a:avLst/>
          </a:prstGeom>
          <a:solidFill>
            <a:srgbClr val="03359D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"/>
              <a:buNone/>
            </a:pPr>
            <a:r>
              <a:rPr b="1" i="0" lang="en-US" sz="15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Put a </a:t>
            </a:r>
            <a:r>
              <a:rPr b="1" lang="en-US" sz="15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(</a:t>
            </a:r>
            <a:r>
              <a:rPr b="1" i="0" lang="en-US" sz="15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Beta</a:t>
            </a:r>
            <a:r>
              <a:rPr b="1" lang="en-US" sz="15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)</a:t>
            </a:r>
            <a:r>
              <a:rPr b="1" i="0" lang="en-US" sz="15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b="1" sz="15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"/>
              <a:buNone/>
            </a:pPr>
            <a:r>
              <a:rPr b="1" i="0" lang="en-US" sz="15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Hat</a:t>
            </a:r>
            <a:r>
              <a:rPr b="1" lang="en-US" sz="1500"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b="1" i="0" lang="en-US" sz="15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On it</a:t>
            </a:r>
            <a:endParaRPr b="1" sz="15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38" name="Google Shape;138;p1"/>
          <p:cNvSpPr/>
          <p:nvPr/>
        </p:nvSpPr>
        <p:spPr>
          <a:xfrm>
            <a:off x="457200" y="6019800"/>
            <a:ext cx="8229600" cy="487500"/>
          </a:xfrm>
          <a:prstGeom prst="flowChartAlternateProcess">
            <a:avLst/>
          </a:prstGeom>
          <a:solidFill>
            <a:srgbClr val="9800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"/>
              <a:buNone/>
            </a:pPr>
            <a:r>
              <a:rPr b="1" lang="en-US" sz="2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☠</a:t>
            </a:r>
            <a:r>
              <a:rPr b="1" lang="en-US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b="1" lang="en-US" sz="2000">
                <a:solidFill>
                  <a:schemeClr val="lt1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action="ppaction://hlinksldjump" r:id="rId2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Final Jeopardy</a:t>
            </a:r>
            <a:r>
              <a:rPr b="1" lang="en-US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b="1" lang="en-US" sz="2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☠</a:t>
            </a:r>
            <a:r>
              <a:rPr b="1" lang="en-US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b="1" sz="1200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3359D"/>
        </a:solidFill>
      </p:bgPr>
    </p:bg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7"/>
          <p:cNvSpPr txBox="1"/>
          <p:nvPr>
            <p:ph type="title"/>
          </p:nvPr>
        </p:nvSpPr>
        <p:spPr>
          <a:xfrm>
            <a:off x="0" y="-152400"/>
            <a:ext cx="9067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0" lang="en-US" sz="36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 Do it all for The (L)OLS - $400</a:t>
            </a:r>
            <a:endParaRPr sz="36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14" name="Google Shape;214;p7"/>
          <p:cNvSpPr txBox="1"/>
          <p:nvPr/>
        </p:nvSpPr>
        <p:spPr>
          <a:xfrm>
            <a:off x="457200" y="762000"/>
            <a:ext cx="82296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0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Take a look at the fitted values vs. residuals plot below. Does this plot suggest that there may be evidence of </a:t>
            </a:r>
            <a:r>
              <a:rPr b="1" i="0" lang="en-US" sz="2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heteroskedasticity</a:t>
            </a:r>
            <a:r>
              <a:rPr i="0" lang="en-US" sz="20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in your regression model?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15" name="Google Shape;215;p7"/>
          <p:cNvSpPr txBox="1"/>
          <p:nvPr/>
        </p:nvSpPr>
        <p:spPr>
          <a:xfrm>
            <a:off x="457200" y="4648200"/>
            <a:ext cx="8229600" cy="28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No!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While this plot clearly suggests </a:t>
            </a:r>
            <a:r>
              <a:rPr b="1"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non-linearity</a:t>
            </a:r>
            <a:r>
              <a:rPr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(the LOESS curve through these points are in the shape of a parabola), the the average spread of the residuals around the LOESS curve through these points doesn't actually change much as we go up or down along our axis of fitted values.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216" name="Google Shape;216;p7"/>
          <p:cNvGrpSpPr/>
          <p:nvPr/>
        </p:nvGrpSpPr>
        <p:grpSpPr>
          <a:xfrm>
            <a:off x="3052650" y="1371600"/>
            <a:ext cx="4192500" cy="3671750"/>
            <a:chOff x="3586050" y="1524000"/>
            <a:chExt cx="4192500" cy="3671750"/>
          </a:xfrm>
        </p:grpSpPr>
        <p:sp>
          <p:nvSpPr>
            <p:cNvPr id="217" name="Google Shape;217;p7"/>
            <p:cNvSpPr/>
            <p:nvPr/>
          </p:nvSpPr>
          <p:spPr>
            <a:xfrm>
              <a:off x="3586050" y="1732250"/>
              <a:ext cx="4192500" cy="34635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descr="nonlinreg.pdf" id="218" name="Google Shape;218;p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657600" y="1524000"/>
              <a:ext cx="4114800" cy="35814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9" name="Google Shape;219;p7">
            <a:hlinkClick action="ppaction://hlinkshowjump?jump=firstslide"/>
          </p:cNvPr>
          <p:cNvSpPr/>
          <p:nvPr/>
        </p:nvSpPr>
        <p:spPr>
          <a:xfrm>
            <a:off x="8458200" y="6248400"/>
            <a:ext cx="457200" cy="38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000"/>
                </a:moveTo>
                <a:lnTo>
                  <a:pt x="22500" y="60000"/>
                </a:lnTo>
                <a:lnTo>
                  <a:pt x="31875" y="60000"/>
                </a:lnTo>
                <a:lnTo>
                  <a:pt x="31875" y="105000"/>
                </a:lnTo>
                <a:lnTo>
                  <a:pt x="88125" y="105000"/>
                </a:lnTo>
                <a:lnTo>
                  <a:pt x="88125" y="60000"/>
                </a:lnTo>
                <a:lnTo>
                  <a:pt x="97500" y="60000"/>
                </a:lnTo>
                <a:lnTo>
                  <a:pt x="83438" y="43125"/>
                </a:lnTo>
                <a:lnTo>
                  <a:pt x="83438" y="20625"/>
                </a:lnTo>
                <a:lnTo>
                  <a:pt x="74063" y="20625"/>
                </a:lnTo>
                <a:lnTo>
                  <a:pt x="74063" y="31875"/>
                </a:lnTo>
                <a:close/>
              </a:path>
              <a:path extrusionOk="0" fill="darkenLess" h="120000" w="120000">
                <a:moveTo>
                  <a:pt x="83438" y="43125"/>
                </a:moveTo>
                <a:lnTo>
                  <a:pt x="83438" y="20625"/>
                </a:lnTo>
                <a:lnTo>
                  <a:pt x="74063" y="20625"/>
                </a:lnTo>
                <a:lnTo>
                  <a:pt x="74063" y="31875"/>
                </a:lnTo>
                <a:close/>
                <a:moveTo>
                  <a:pt x="31875" y="60000"/>
                </a:moveTo>
                <a:lnTo>
                  <a:pt x="31875" y="105000"/>
                </a:lnTo>
                <a:lnTo>
                  <a:pt x="55313" y="105000"/>
                </a:lnTo>
                <a:lnTo>
                  <a:pt x="55313" y="82500"/>
                </a:lnTo>
                <a:lnTo>
                  <a:pt x="64688" y="82500"/>
                </a:lnTo>
                <a:lnTo>
                  <a:pt x="64688" y="105000"/>
                </a:lnTo>
                <a:lnTo>
                  <a:pt x="88125" y="105000"/>
                </a:lnTo>
                <a:lnTo>
                  <a:pt x="88125" y="60000"/>
                </a:lnTo>
                <a:close/>
              </a:path>
              <a:path extrusionOk="0" fill="darken" h="120000" w="120000">
                <a:moveTo>
                  <a:pt x="60000" y="15000"/>
                </a:moveTo>
                <a:lnTo>
                  <a:pt x="22500" y="60000"/>
                </a:lnTo>
                <a:lnTo>
                  <a:pt x="97500" y="60000"/>
                </a:lnTo>
                <a:close/>
                <a:moveTo>
                  <a:pt x="55313" y="82500"/>
                </a:moveTo>
                <a:lnTo>
                  <a:pt x="64688" y="82500"/>
                </a:lnTo>
                <a:lnTo>
                  <a:pt x="64688" y="105000"/>
                </a:lnTo>
                <a:lnTo>
                  <a:pt x="55313" y="105000"/>
                </a:lnTo>
                <a:close/>
              </a:path>
              <a:path extrusionOk="0" fill="none" h="120000" w="120000">
                <a:moveTo>
                  <a:pt x="60000" y="15000"/>
                </a:moveTo>
                <a:lnTo>
                  <a:pt x="74063" y="31875"/>
                </a:lnTo>
                <a:lnTo>
                  <a:pt x="74063" y="20625"/>
                </a:lnTo>
                <a:lnTo>
                  <a:pt x="83438" y="20625"/>
                </a:lnTo>
                <a:lnTo>
                  <a:pt x="83438" y="43125"/>
                </a:lnTo>
                <a:lnTo>
                  <a:pt x="97500" y="60000"/>
                </a:lnTo>
                <a:lnTo>
                  <a:pt x="88125" y="60000"/>
                </a:lnTo>
                <a:lnTo>
                  <a:pt x="88125" y="105000"/>
                </a:lnTo>
                <a:lnTo>
                  <a:pt x="31875" y="105000"/>
                </a:lnTo>
                <a:lnTo>
                  <a:pt x="31875" y="60000"/>
                </a:lnTo>
                <a:lnTo>
                  <a:pt x="22500" y="60000"/>
                </a:lnTo>
                <a:close/>
                <a:moveTo>
                  <a:pt x="74063" y="31875"/>
                </a:moveTo>
                <a:lnTo>
                  <a:pt x="83438" y="43125"/>
                </a:lnTo>
                <a:moveTo>
                  <a:pt x="88125" y="60000"/>
                </a:moveTo>
                <a:lnTo>
                  <a:pt x="31875" y="60000"/>
                </a:lnTo>
                <a:moveTo>
                  <a:pt x="55313" y="105000"/>
                </a:moveTo>
                <a:lnTo>
                  <a:pt x="55313" y="82500"/>
                </a:lnTo>
                <a:lnTo>
                  <a:pt x="64688" y="82500"/>
                </a:lnTo>
                <a:lnTo>
                  <a:pt x="64688" y="105000"/>
                </a:lnTo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3359D"/>
        </a:solidFill>
      </p:bgPr>
    </p:bg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8"/>
          <p:cNvSpPr txBox="1"/>
          <p:nvPr>
            <p:ph type="title"/>
          </p:nvPr>
        </p:nvSpPr>
        <p:spPr>
          <a:xfrm>
            <a:off x="76200" y="-228600"/>
            <a:ext cx="8991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0" lang="en-US" sz="40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 Do it all for The (L)OLS - $600</a:t>
            </a:r>
            <a:endParaRPr sz="40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25" name="Google Shape;225;p8"/>
          <p:cNvSpPr txBox="1"/>
          <p:nvPr/>
        </p:nvSpPr>
        <p:spPr>
          <a:xfrm>
            <a:off x="457200" y="6858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0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Take a look at the fitted values vs. residuals plot below. Does this plot suggest that there may be evidence of </a:t>
            </a:r>
            <a:r>
              <a:rPr b="1" i="0" lang="en-US" sz="20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heteroskedasticity</a:t>
            </a:r>
            <a:r>
              <a:rPr i="0" lang="en-US" sz="20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in your regression model?</a:t>
            </a:r>
            <a:endParaRPr sz="20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26" name="Google Shape;226;p8"/>
          <p:cNvSpPr txBox="1"/>
          <p:nvPr/>
        </p:nvSpPr>
        <p:spPr>
          <a:xfrm>
            <a:off x="457200" y="4953000"/>
            <a:ext cx="822960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Yes!</a:t>
            </a:r>
            <a:endParaRPr i="0" sz="2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i="0" lang="en-US" sz="22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Here, the average spread of the residuals from the horizontal line through 0 </a:t>
            </a:r>
            <a:r>
              <a:rPr i="1" lang="en-US" sz="22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is</a:t>
            </a:r>
            <a:r>
              <a:rPr i="0" lang="en-US" sz="22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getting larger with larger fitted values. That suggests non-constant error variance.</a:t>
            </a:r>
            <a:endParaRPr sz="1200"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227" name="Google Shape;227;p8"/>
          <p:cNvGrpSpPr/>
          <p:nvPr/>
        </p:nvGrpSpPr>
        <p:grpSpPr>
          <a:xfrm>
            <a:off x="2814546" y="1590717"/>
            <a:ext cx="4249320" cy="3287477"/>
            <a:chOff x="3119250" y="1524000"/>
            <a:chExt cx="4729349" cy="3658850"/>
          </a:xfrm>
        </p:grpSpPr>
        <p:sp>
          <p:nvSpPr>
            <p:cNvPr id="228" name="Google Shape;228;p8"/>
            <p:cNvSpPr/>
            <p:nvPr/>
          </p:nvSpPr>
          <p:spPr>
            <a:xfrm>
              <a:off x="3119250" y="1732250"/>
              <a:ext cx="4659300" cy="34506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descr="hetreg.pdf" id="229" name="Google Shape;229;p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124200" y="1524000"/>
              <a:ext cx="4724399" cy="3505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0" name="Google Shape;230;p8">
            <a:hlinkClick action="ppaction://hlinkshowjump?jump=firstslide"/>
          </p:cNvPr>
          <p:cNvSpPr/>
          <p:nvPr/>
        </p:nvSpPr>
        <p:spPr>
          <a:xfrm>
            <a:off x="8458200" y="6248400"/>
            <a:ext cx="457200" cy="38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000"/>
                </a:moveTo>
                <a:lnTo>
                  <a:pt x="22500" y="60000"/>
                </a:lnTo>
                <a:lnTo>
                  <a:pt x="31875" y="60000"/>
                </a:lnTo>
                <a:lnTo>
                  <a:pt x="31875" y="105000"/>
                </a:lnTo>
                <a:lnTo>
                  <a:pt x="88125" y="105000"/>
                </a:lnTo>
                <a:lnTo>
                  <a:pt x="88125" y="60000"/>
                </a:lnTo>
                <a:lnTo>
                  <a:pt x="97500" y="60000"/>
                </a:lnTo>
                <a:lnTo>
                  <a:pt x="83438" y="43125"/>
                </a:lnTo>
                <a:lnTo>
                  <a:pt x="83438" y="20625"/>
                </a:lnTo>
                <a:lnTo>
                  <a:pt x="74063" y="20625"/>
                </a:lnTo>
                <a:lnTo>
                  <a:pt x="74063" y="31875"/>
                </a:lnTo>
                <a:close/>
              </a:path>
              <a:path extrusionOk="0" fill="darkenLess" h="120000" w="120000">
                <a:moveTo>
                  <a:pt x="83438" y="43125"/>
                </a:moveTo>
                <a:lnTo>
                  <a:pt x="83438" y="20625"/>
                </a:lnTo>
                <a:lnTo>
                  <a:pt x="74063" y="20625"/>
                </a:lnTo>
                <a:lnTo>
                  <a:pt x="74063" y="31875"/>
                </a:lnTo>
                <a:close/>
                <a:moveTo>
                  <a:pt x="31875" y="60000"/>
                </a:moveTo>
                <a:lnTo>
                  <a:pt x="31875" y="105000"/>
                </a:lnTo>
                <a:lnTo>
                  <a:pt x="55313" y="105000"/>
                </a:lnTo>
                <a:lnTo>
                  <a:pt x="55313" y="82500"/>
                </a:lnTo>
                <a:lnTo>
                  <a:pt x="64688" y="82500"/>
                </a:lnTo>
                <a:lnTo>
                  <a:pt x="64688" y="105000"/>
                </a:lnTo>
                <a:lnTo>
                  <a:pt x="88125" y="105000"/>
                </a:lnTo>
                <a:lnTo>
                  <a:pt x="88125" y="60000"/>
                </a:lnTo>
                <a:close/>
              </a:path>
              <a:path extrusionOk="0" fill="darken" h="120000" w="120000">
                <a:moveTo>
                  <a:pt x="60000" y="15000"/>
                </a:moveTo>
                <a:lnTo>
                  <a:pt x="22500" y="60000"/>
                </a:lnTo>
                <a:lnTo>
                  <a:pt x="97500" y="60000"/>
                </a:lnTo>
                <a:close/>
                <a:moveTo>
                  <a:pt x="55313" y="82500"/>
                </a:moveTo>
                <a:lnTo>
                  <a:pt x="64688" y="82500"/>
                </a:lnTo>
                <a:lnTo>
                  <a:pt x="64688" y="105000"/>
                </a:lnTo>
                <a:lnTo>
                  <a:pt x="55313" y="105000"/>
                </a:lnTo>
                <a:close/>
              </a:path>
              <a:path extrusionOk="0" fill="none" h="120000" w="120000">
                <a:moveTo>
                  <a:pt x="60000" y="15000"/>
                </a:moveTo>
                <a:lnTo>
                  <a:pt x="74063" y="31875"/>
                </a:lnTo>
                <a:lnTo>
                  <a:pt x="74063" y="20625"/>
                </a:lnTo>
                <a:lnTo>
                  <a:pt x="83438" y="20625"/>
                </a:lnTo>
                <a:lnTo>
                  <a:pt x="83438" y="43125"/>
                </a:lnTo>
                <a:lnTo>
                  <a:pt x="97500" y="60000"/>
                </a:lnTo>
                <a:lnTo>
                  <a:pt x="88125" y="60000"/>
                </a:lnTo>
                <a:lnTo>
                  <a:pt x="88125" y="105000"/>
                </a:lnTo>
                <a:lnTo>
                  <a:pt x="31875" y="105000"/>
                </a:lnTo>
                <a:lnTo>
                  <a:pt x="31875" y="60000"/>
                </a:lnTo>
                <a:lnTo>
                  <a:pt x="22500" y="60000"/>
                </a:lnTo>
                <a:close/>
                <a:moveTo>
                  <a:pt x="74063" y="31875"/>
                </a:moveTo>
                <a:lnTo>
                  <a:pt x="83438" y="43125"/>
                </a:lnTo>
                <a:moveTo>
                  <a:pt x="88125" y="60000"/>
                </a:moveTo>
                <a:lnTo>
                  <a:pt x="31875" y="60000"/>
                </a:lnTo>
                <a:moveTo>
                  <a:pt x="55313" y="105000"/>
                </a:moveTo>
                <a:lnTo>
                  <a:pt x="55313" y="82500"/>
                </a:lnTo>
                <a:lnTo>
                  <a:pt x="64688" y="82500"/>
                </a:lnTo>
                <a:lnTo>
                  <a:pt x="64688" y="105000"/>
                </a:lnTo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3359D"/>
        </a:solid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9"/>
          <p:cNvSpPr txBox="1"/>
          <p:nvPr>
            <p:ph type="title"/>
          </p:nvPr>
        </p:nvSpPr>
        <p:spPr>
          <a:xfrm>
            <a:off x="0" y="-2286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0" lang="en-US" sz="40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 Do it all for The (L)OLS - $800</a:t>
            </a:r>
            <a:endParaRPr sz="40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36" name="Google Shape;236;p9"/>
          <p:cNvSpPr txBox="1"/>
          <p:nvPr/>
        </p:nvSpPr>
        <p:spPr>
          <a:xfrm>
            <a:off x="457200" y="685800"/>
            <a:ext cx="82296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8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Suppose you have an ordinal covariate </a:t>
            </a:r>
            <a:r>
              <a:rPr b="1" lang="en-US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X </a:t>
            </a:r>
            <a:r>
              <a:rPr i="0" lang="en-US" sz="18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that takes on </a:t>
            </a:r>
            <a:r>
              <a:rPr lang="en-US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5 different values for 5 different years</a:t>
            </a:r>
            <a:r>
              <a:rPr i="0" lang="en-US" sz="18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, and a continuous outcome variable, </a:t>
            </a:r>
            <a:r>
              <a:rPr b="1" i="0" lang="en-US" sz="18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Y</a:t>
            </a:r>
            <a:r>
              <a:rPr i="0" lang="en-US" sz="18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. </a:t>
            </a:r>
            <a:endParaRPr sz="1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i="0" lang="en-US" sz="18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In an attempt to estimate </a:t>
            </a:r>
            <a:r>
              <a:rPr b="1" i="0" lang="en-US" sz="18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E[Y|X]</a:t>
            </a:r>
            <a:r>
              <a:rPr lang="en-US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, y</a:t>
            </a:r>
            <a:r>
              <a:rPr i="0" lang="en-US" sz="18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ou run </a:t>
            </a:r>
            <a:r>
              <a:rPr lang="en-US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the</a:t>
            </a:r>
            <a:r>
              <a:rPr i="0" lang="en-US" sz="18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regression </a:t>
            </a:r>
            <a:r>
              <a:rPr i="0" lang="en-US" sz="1800" u="none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lm(Y </a:t>
            </a:r>
            <a:r>
              <a:rPr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~ X)</a:t>
            </a:r>
            <a:r>
              <a:rPr i="0" lang="en-US" sz="18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and decide to do some diagnostics. </a:t>
            </a:r>
            <a:r>
              <a:rPr i="0" lang="en-US" sz="1800" u="none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R</a:t>
            </a:r>
            <a:r>
              <a:rPr i="0" lang="en-US" sz="18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returns the fitted values vs. residual plot below for your model. </a:t>
            </a:r>
            <a:r>
              <a:rPr lang="en-US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List  three issues here and how might you fix each one?</a:t>
            </a:r>
            <a:endParaRPr sz="18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37" name="Google Shape;237;p9"/>
          <p:cNvSpPr txBox="1"/>
          <p:nvPr/>
        </p:nvSpPr>
        <p:spPr>
          <a:xfrm>
            <a:off x="533400" y="5334000"/>
            <a:ext cx="82296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(1) </a:t>
            </a:r>
            <a:r>
              <a:rPr b="1" lang="en-US" sz="2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N</a:t>
            </a:r>
            <a:r>
              <a:rPr b="1" i="0" lang="en-US" sz="20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on-linearity</a:t>
            </a:r>
            <a:r>
              <a:rPr i="0" lang="en-US" sz="20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, </a:t>
            </a:r>
            <a:r>
              <a:rPr lang="en-US" sz="2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(2) </a:t>
            </a:r>
            <a:r>
              <a:rPr b="1" i="0" lang="en-US" sz="20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heteroskedasticity</a:t>
            </a:r>
            <a:r>
              <a:rPr i="0" lang="en-US" sz="20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, </a:t>
            </a:r>
            <a:r>
              <a:rPr lang="en-US" sz="2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(3) treating</a:t>
            </a:r>
            <a:r>
              <a:rPr i="0" lang="en-US" sz="20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b="1" i="0" lang="en-US" sz="20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ordinal variable as continuous</a:t>
            </a:r>
            <a:r>
              <a:rPr i="0" lang="en-US" sz="20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. </a:t>
            </a:r>
            <a:r>
              <a:rPr lang="en-US" sz="2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Fix (1) and (3) by turning </a:t>
            </a:r>
            <a:r>
              <a:rPr b="1" lang="en-US" sz="2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X </a:t>
            </a:r>
            <a:r>
              <a:rPr i="0" lang="en-US" sz="20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into </a:t>
            </a:r>
            <a:r>
              <a:rPr b="1" i="0" lang="en-US" sz="20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n – 1</a:t>
            </a:r>
            <a:r>
              <a:rPr i="0" lang="en-US" sz="20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binary dummy variable</a:t>
            </a:r>
            <a:r>
              <a:rPr lang="en-US" sz="2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s, e.g.</a:t>
            </a:r>
            <a:r>
              <a:rPr lang="en-US"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lm(Y ~ as.factor(X))</a:t>
            </a:r>
            <a:r>
              <a:rPr lang="en-US" sz="2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.  Fix (2) with HC SEs with lmtest and sandwich.</a:t>
            </a:r>
            <a:endParaRPr sz="20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38" name="Google Shape;238;p9">
            <a:hlinkClick action="ppaction://hlinkshowjump?jump=firstslide"/>
          </p:cNvPr>
          <p:cNvSpPr/>
          <p:nvPr/>
        </p:nvSpPr>
        <p:spPr>
          <a:xfrm>
            <a:off x="8458200" y="6248400"/>
            <a:ext cx="457200" cy="38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000"/>
                </a:moveTo>
                <a:lnTo>
                  <a:pt x="22500" y="60000"/>
                </a:lnTo>
                <a:lnTo>
                  <a:pt x="31875" y="60000"/>
                </a:lnTo>
                <a:lnTo>
                  <a:pt x="31875" y="105000"/>
                </a:lnTo>
                <a:lnTo>
                  <a:pt x="88125" y="105000"/>
                </a:lnTo>
                <a:lnTo>
                  <a:pt x="88125" y="60000"/>
                </a:lnTo>
                <a:lnTo>
                  <a:pt x="97500" y="60000"/>
                </a:lnTo>
                <a:lnTo>
                  <a:pt x="83438" y="43125"/>
                </a:lnTo>
                <a:lnTo>
                  <a:pt x="83438" y="20625"/>
                </a:lnTo>
                <a:lnTo>
                  <a:pt x="74063" y="20625"/>
                </a:lnTo>
                <a:lnTo>
                  <a:pt x="74063" y="31875"/>
                </a:lnTo>
                <a:close/>
              </a:path>
              <a:path extrusionOk="0" fill="darkenLess" h="120000" w="120000">
                <a:moveTo>
                  <a:pt x="83438" y="43125"/>
                </a:moveTo>
                <a:lnTo>
                  <a:pt x="83438" y="20625"/>
                </a:lnTo>
                <a:lnTo>
                  <a:pt x="74063" y="20625"/>
                </a:lnTo>
                <a:lnTo>
                  <a:pt x="74063" y="31875"/>
                </a:lnTo>
                <a:close/>
                <a:moveTo>
                  <a:pt x="31875" y="60000"/>
                </a:moveTo>
                <a:lnTo>
                  <a:pt x="31875" y="105000"/>
                </a:lnTo>
                <a:lnTo>
                  <a:pt x="55313" y="105000"/>
                </a:lnTo>
                <a:lnTo>
                  <a:pt x="55313" y="82500"/>
                </a:lnTo>
                <a:lnTo>
                  <a:pt x="64688" y="82500"/>
                </a:lnTo>
                <a:lnTo>
                  <a:pt x="64688" y="105000"/>
                </a:lnTo>
                <a:lnTo>
                  <a:pt x="88125" y="105000"/>
                </a:lnTo>
                <a:lnTo>
                  <a:pt x="88125" y="60000"/>
                </a:lnTo>
                <a:close/>
              </a:path>
              <a:path extrusionOk="0" fill="darken" h="120000" w="120000">
                <a:moveTo>
                  <a:pt x="60000" y="15000"/>
                </a:moveTo>
                <a:lnTo>
                  <a:pt x="22500" y="60000"/>
                </a:lnTo>
                <a:lnTo>
                  <a:pt x="97500" y="60000"/>
                </a:lnTo>
                <a:close/>
                <a:moveTo>
                  <a:pt x="55313" y="82500"/>
                </a:moveTo>
                <a:lnTo>
                  <a:pt x="64688" y="82500"/>
                </a:lnTo>
                <a:lnTo>
                  <a:pt x="64688" y="105000"/>
                </a:lnTo>
                <a:lnTo>
                  <a:pt x="55313" y="105000"/>
                </a:lnTo>
                <a:close/>
              </a:path>
              <a:path extrusionOk="0" fill="none" h="120000" w="120000">
                <a:moveTo>
                  <a:pt x="60000" y="15000"/>
                </a:moveTo>
                <a:lnTo>
                  <a:pt x="74063" y="31875"/>
                </a:lnTo>
                <a:lnTo>
                  <a:pt x="74063" y="20625"/>
                </a:lnTo>
                <a:lnTo>
                  <a:pt x="83438" y="20625"/>
                </a:lnTo>
                <a:lnTo>
                  <a:pt x="83438" y="43125"/>
                </a:lnTo>
                <a:lnTo>
                  <a:pt x="97500" y="60000"/>
                </a:lnTo>
                <a:lnTo>
                  <a:pt x="88125" y="60000"/>
                </a:lnTo>
                <a:lnTo>
                  <a:pt x="88125" y="105000"/>
                </a:lnTo>
                <a:lnTo>
                  <a:pt x="31875" y="105000"/>
                </a:lnTo>
                <a:lnTo>
                  <a:pt x="31875" y="60000"/>
                </a:lnTo>
                <a:lnTo>
                  <a:pt x="22500" y="60000"/>
                </a:lnTo>
                <a:close/>
                <a:moveTo>
                  <a:pt x="74063" y="31875"/>
                </a:moveTo>
                <a:lnTo>
                  <a:pt x="83438" y="43125"/>
                </a:lnTo>
                <a:moveTo>
                  <a:pt x="88125" y="60000"/>
                </a:moveTo>
                <a:lnTo>
                  <a:pt x="31875" y="60000"/>
                </a:lnTo>
                <a:moveTo>
                  <a:pt x="55313" y="105000"/>
                </a:moveTo>
                <a:lnTo>
                  <a:pt x="55313" y="82500"/>
                </a:lnTo>
                <a:lnTo>
                  <a:pt x="64688" y="82500"/>
                </a:lnTo>
                <a:lnTo>
                  <a:pt x="64688" y="105000"/>
                </a:lnTo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39" name="Google Shape;239;p9"/>
          <p:cNvGrpSpPr/>
          <p:nvPr/>
        </p:nvGrpSpPr>
        <p:grpSpPr>
          <a:xfrm>
            <a:off x="2625872" y="2362162"/>
            <a:ext cx="4656333" cy="2817221"/>
            <a:chOff x="2057400" y="2286000"/>
            <a:chExt cx="5415600" cy="3276600"/>
          </a:xfrm>
        </p:grpSpPr>
        <p:sp>
          <p:nvSpPr>
            <p:cNvPr id="240" name="Google Shape;240;p9"/>
            <p:cNvSpPr/>
            <p:nvPr/>
          </p:nvSpPr>
          <p:spPr>
            <a:xfrm>
              <a:off x="2057400" y="2405100"/>
              <a:ext cx="5415600" cy="31575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descr="ordreg.pdf" id="241" name="Google Shape;241;p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057400" y="2286000"/>
              <a:ext cx="5257800" cy="32004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2" name="Google Shape;242;p9"/>
          <p:cNvSpPr/>
          <p:nvPr/>
        </p:nvSpPr>
        <p:spPr>
          <a:xfrm>
            <a:off x="7633200" y="6350700"/>
            <a:ext cx="641400" cy="278700"/>
          </a:xfrm>
          <a:prstGeom prst="roundRect">
            <a:avLst>
              <a:gd fmla="val 16667" name="adj"/>
            </a:avLst>
          </a:prstGeom>
          <a:solidFill>
            <a:srgbClr val="E6913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hlink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action="ppaction://hlinkshowjump?jump=nextslide"/>
              </a:rPr>
              <a:t>Clue</a:t>
            </a:r>
            <a:endParaRPr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3359D"/>
        </a:solidFill>
      </p:bgPr>
    </p:bg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d3e1de0c2c_0_27"/>
          <p:cNvSpPr txBox="1"/>
          <p:nvPr>
            <p:ph type="title"/>
          </p:nvPr>
        </p:nvSpPr>
        <p:spPr>
          <a:xfrm>
            <a:off x="0" y="-2286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0" lang="en-US" sz="40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 Do it all for The (L)OLS - $800</a:t>
            </a:r>
            <a:endParaRPr sz="40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48" name="Google Shape;248;gd3e1de0c2c_0_27"/>
          <p:cNvSpPr txBox="1"/>
          <p:nvPr/>
        </p:nvSpPr>
        <p:spPr>
          <a:xfrm>
            <a:off x="457200" y="685800"/>
            <a:ext cx="82296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8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Suppose you have an ordinal covariate </a:t>
            </a:r>
            <a:r>
              <a:rPr b="1" lang="en-US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X </a:t>
            </a:r>
            <a:r>
              <a:rPr i="0" lang="en-US" sz="18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that takes on </a:t>
            </a:r>
            <a:r>
              <a:rPr lang="en-US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5 different values for 5 different years</a:t>
            </a:r>
            <a:r>
              <a:rPr i="0" lang="en-US" sz="18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, and a continuous outcome variable, </a:t>
            </a:r>
            <a:r>
              <a:rPr b="1" i="0" lang="en-US" sz="18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Y</a:t>
            </a:r>
            <a:r>
              <a:rPr i="0" lang="en-US" sz="18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. </a:t>
            </a:r>
            <a:endParaRPr sz="1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i="0" lang="en-US" sz="18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In an attempt to estimate </a:t>
            </a:r>
            <a:r>
              <a:rPr b="1" i="0" lang="en-US" sz="18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E[Y|X]</a:t>
            </a:r>
            <a:r>
              <a:rPr lang="en-US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, y</a:t>
            </a:r>
            <a:r>
              <a:rPr i="0" lang="en-US" sz="18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ou run </a:t>
            </a:r>
            <a:r>
              <a:rPr lang="en-US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the</a:t>
            </a:r>
            <a:r>
              <a:rPr i="0" lang="en-US" sz="18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regression </a:t>
            </a:r>
            <a:r>
              <a:rPr i="0" lang="en-US" sz="1800" u="none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lm(Y </a:t>
            </a:r>
            <a:r>
              <a:rPr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~ X)</a:t>
            </a:r>
            <a:r>
              <a:rPr i="0" lang="en-US" sz="18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and decide to do some diagnostics. </a:t>
            </a:r>
            <a:r>
              <a:rPr i="0" lang="en-US" sz="1800" u="none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R</a:t>
            </a:r>
            <a:r>
              <a:rPr i="0" lang="en-US" sz="18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returns the fitted values vs. residual plot below for your model. </a:t>
            </a:r>
            <a:r>
              <a:rPr lang="en-US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List  three issues here and how might you fix each one?</a:t>
            </a:r>
            <a:endParaRPr sz="18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49" name="Google Shape;249;gd3e1de0c2c_0_27"/>
          <p:cNvSpPr txBox="1"/>
          <p:nvPr/>
        </p:nvSpPr>
        <p:spPr>
          <a:xfrm>
            <a:off x="533400" y="5334000"/>
            <a:ext cx="82296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With ordinal variables, you usually have to do an extra step before running </a:t>
            </a:r>
            <a:r>
              <a:rPr lang="en-US" sz="20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lm()</a:t>
            </a:r>
            <a:r>
              <a:rPr lang="en-US" sz="2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!</a:t>
            </a:r>
            <a:endParaRPr sz="2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50" name="Google Shape;250;gd3e1de0c2c_0_27">
            <a:hlinkClick action="ppaction://hlinkshowjump?jump=firstslide"/>
          </p:cNvPr>
          <p:cNvSpPr/>
          <p:nvPr/>
        </p:nvSpPr>
        <p:spPr>
          <a:xfrm>
            <a:off x="8458200" y="6248400"/>
            <a:ext cx="457200" cy="38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000"/>
                </a:moveTo>
                <a:lnTo>
                  <a:pt x="22500" y="60000"/>
                </a:lnTo>
                <a:lnTo>
                  <a:pt x="31875" y="60000"/>
                </a:lnTo>
                <a:lnTo>
                  <a:pt x="31875" y="105000"/>
                </a:lnTo>
                <a:lnTo>
                  <a:pt x="88125" y="105000"/>
                </a:lnTo>
                <a:lnTo>
                  <a:pt x="88125" y="60000"/>
                </a:lnTo>
                <a:lnTo>
                  <a:pt x="97500" y="60000"/>
                </a:lnTo>
                <a:lnTo>
                  <a:pt x="83438" y="43125"/>
                </a:lnTo>
                <a:lnTo>
                  <a:pt x="83438" y="20625"/>
                </a:lnTo>
                <a:lnTo>
                  <a:pt x="74063" y="20625"/>
                </a:lnTo>
                <a:lnTo>
                  <a:pt x="74063" y="31875"/>
                </a:lnTo>
                <a:close/>
              </a:path>
              <a:path extrusionOk="0" fill="darkenLess" h="120000" w="120000">
                <a:moveTo>
                  <a:pt x="83438" y="43125"/>
                </a:moveTo>
                <a:lnTo>
                  <a:pt x="83438" y="20625"/>
                </a:lnTo>
                <a:lnTo>
                  <a:pt x="74063" y="20625"/>
                </a:lnTo>
                <a:lnTo>
                  <a:pt x="74063" y="31875"/>
                </a:lnTo>
                <a:close/>
                <a:moveTo>
                  <a:pt x="31875" y="60000"/>
                </a:moveTo>
                <a:lnTo>
                  <a:pt x="31875" y="105000"/>
                </a:lnTo>
                <a:lnTo>
                  <a:pt x="55313" y="105000"/>
                </a:lnTo>
                <a:lnTo>
                  <a:pt x="55313" y="82500"/>
                </a:lnTo>
                <a:lnTo>
                  <a:pt x="64688" y="82500"/>
                </a:lnTo>
                <a:lnTo>
                  <a:pt x="64688" y="105000"/>
                </a:lnTo>
                <a:lnTo>
                  <a:pt x="88125" y="105000"/>
                </a:lnTo>
                <a:lnTo>
                  <a:pt x="88125" y="60000"/>
                </a:lnTo>
                <a:close/>
              </a:path>
              <a:path extrusionOk="0" fill="darken" h="120000" w="120000">
                <a:moveTo>
                  <a:pt x="60000" y="15000"/>
                </a:moveTo>
                <a:lnTo>
                  <a:pt x="22500" y="60000"/>
                </a:lnTo>
                <a:lnTo>
                  <a:pt x="97500" y="60000"/>
                </a:lnTo>
                <a:close/>
                <a:moveTo>
                  <a:pt x="55313" y="82500"/>
                </a:moveTo>
                <a:lnTo>
                  <a:pt x="64688" y="82500"/>
                </a:lnTo>
                <a:lnTo>
                  <a:pt x="64688" y="105000"/>
                </a:lnTo>
                <a:lnTo>
                  <a:pt x="55313" y="105000"/>
                </a:lnTo>
                <a:close/>
              </a:path>
              <a:path extrusionOk="0" fill="none" h="120000" w="120000">
                <a:moveTo>
                  <a:pt x="60000" y="15000"/>
                </a:moveTo>
                <a:lnTo>
                  <a:pt x="74063" y="31875"/>
                </a:lnTo>
                <a:lnTo>
                  <a:pt x="74063" y="20625"/>
                </a:lnTo>
                <a:lnTo>
                  <a:pt x="83438" y="20625"/>
                </a:lnTo>
                <a:lnTo>
                  <a:pt x="83438" y="43125"/>
                </a:lnTo>
                <a:lnTo>
                  <a:pt x="97500" y="60000"/>
                </a:lnTo>
                <a:lnTo>
                  <a:pt x="88125" y="60000"/>
                </a:lnTo>
                <a:lnTo>
                  <a:pt x="88125" y="105000"/>
                </a:lnTo>
                <a:lnTo>
                  <a:pt x="31875" y="105000"/>
                </a:lnTo>
                <a:lnTo>
                  <a:pt x="31875" y="60000"/>
                </a:lnTo>
                <a:lnTo>
                  <a:pt x="22500" y="60000"/>
                </a:lnTo>
                <a:close/>
                <a:moveTo>
                  <a:pt x="74063" y="31875"/>
                </a:moveTo>
                <a:lnTo>
                  <a:pt x="83438" y="43125"/>
                </a:lnTo>
                <a:moveTo>
                  <a:pt x="88125" y="60000"/>
                </a:moveTo>
                <a:lnTo>
                  <a:pt x="31875" y="60000"/>
                </a:lnTo>
                <a:moveTo>
                  <a:pt x="55313" y="105000"/>
                </a:moveTo>
                <a:lnTo>
                  <a:pt x="55313" y="82500"/>
                </a:lnTo>
                <a:lnTo>
                  <a:pt x="64688" y="82500"/>
                </a:lnTo>
                <a:lnTo>
                  <a:pt x="64688" y="105000"/>
                </a:lnTo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51" name="Google Shape;251;gd3e1de0c2c_0_27"/>
          <p:cNvGrpSpPr/>
          <p:nvPr/>
        </p:nvGrpSpPr>
        <p:grpSpPr>
          <a:xfrm>
            <a:off x="2625872" y="2362162"/>
            <a:ext cx="4656333" cy="2817221"/>
            <a:chOff x="2057400" y="2286000"/>
            <a:chExt cx="5415600" cy="3276600"/>
          </a:xfrm>
        </p:grpSpPr>
        <p:sp>
          <p:nvSpPr>
            <p:cNvPr id="252" name="Google Shape;252;gd3e1de0c2c_0_27"/>
            <p:cNvSpPr/>
            <p:nvPr/>
          </p:nvSpPr>
          <p:spPr>
            <a:xfrm>
              <a:off x="2057400" y="2405100"/>
              <a:ext cx="5415600" cy="31575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descr="ordreg.pdf" id="253" name="Google Shape;253;gd3e1de0c2c_0_2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057400" y="2286000"/>
              <a:ext cx="5257800" cy="32004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4" name="Google Shape;254;gd3e1de0c2c_0_27"/>
          <p:cNvSpPr/>
          <p:nvPr/>
        </p:nvSpPr>
        <p:spPr>
          <a:xfrm>
            <a:off x="7672450" y="6375750"/>
            <a:ext cx="641400" cy="278700"/>
          </a:xfrm>
          <a:prstGeom prst="roundRect">
            <a:avLst>
              <a:gd fmla="val 16667" name="adj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dk1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action="ppaction://hlinkshowjump?jump=previousslide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Back</a:t>
            </a:r>
            <a:endParaRPr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3359D"/>
        </a:solidFill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0"/>
          <p:cNvSpPr txBox="1"/>
          <p:nvPr>
            <p:ph type="title"/>
          </p:nvPr>
        </p:nvSpPr>
        <p:spPr>
          <a:xfrm>
            <a:off x="457200" y="-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b="1" i="0" lang="en-US" sz="36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Assuming the Worst - $200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60" name="Google Shape;260;p10"/>
          <p:cNvSpPr txBox="1"/>
          <p:nvPr/>
        </p:nvSpPr>
        <p:spPr>
          <a:xfrm>
            <a:off x="457200" y="838200"/>
            <a:ext cx="8229600" cy="21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0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Suppose you collected a</a:t>
            </a:r>
            <a:r>
              <a:rPr lang="en-US" sz="2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n i.i.d. sample</a:t>
            </a:r>
            <a:r>
              <a:rPr i="0" lang="en-US" sz="20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for </a:t>
            </a:r>
            <a:r>
              <a:rPr i="0" lang="en-US" sz="20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two variables: a continuous outcome variable, </a:t>
            </a:r>
            <a:r>
              <a:rPr b="1" i="0" lang="en-US" sz="20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Y</a:t>
            </a:r>
            <a:r>
              <a:rPr i="0" lang="en-US" sz="20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, and a binary covariate, </a:t>
            </a:r>
            <a:r>
              <a:rPr b="1" i="0" lang="en-US" sz="20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X.</a:t>
            </a:r>
            <a:endParaRPr b="1"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1. </a:t>
            </a:r>
            <a:r>
              <a:rPr i="0" lang="en-US" sz="18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Is regressing</a:t>
            </a:r>
            <a:r>
              <a:rPr b="1" i="0" lang="en-US" sz="18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Y </a:t>
            </a:r>
            <a:r>
              <a:rPr i="0" lang="en-US" sz="18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on </a:t>
            </a:r>
            <a:r>
              <a:rPr b="1" i="0" lang="en-US" sz="18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X </a:t>
            </a:r>
            <a:r>
              <a:rPr i="0" lang="en-US" sz="18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 valid way to </a:t>
            </a:r>
            <a:r>
              <a:rPr lang="en-US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estimates</a:t>
            </a:r>
            <a:r>
              <a:rPr i="0" lang="en-US" sz="18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b="1" i="0" lang="en-US" sz="18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E[Y | X = 1] – E[Y | X = 0]</a:t>
            </a:r>
            <a:r>
              <a:rPr i="0" lang="en-US" sz="18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?</a:t>
            </a:r>
            <a:endParaRPr sz="18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2. </a:t>
            </a:r>
            <a:r>
              <a:rPr i="0" lang="en-US" sz="18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What two additional assumptions </a:t>
            </a:r>
            <a:r>
              <a:rPr lang="en-US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do</a:t>
            </a:r>
            <a:r>
              <a:rPr i="0" lang="en-US" sz="18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you </a:t>
            </a:r>
            <a:r>
              <a:rPr lang="en-US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need</a:t>
            </a:r>
            <a:r>
              <a:rPr i="0" lang="en-US" sz="18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for OLS to be unbiased?</a:t>
            </a:r>
            <a:endParaRPr sz="18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3. </a:t>
            </a:r>
            <a:r>
              <a:rPr i="0" lang="en-US" sz="18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What are the interpretations of </a:t>
            </a:r>
            <a:r>
              <a:rPr b="1" i="0" lang="en-US" sz="18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β</a:t>
            </a:r>
            <a:r>
              <a:rPr b="1" baseline="-25000" i="0" lang="en-US" sz="18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0</a:t>
            </a:r>
            <a:r>
              <a:rPr i="0" lang="en-US" sz="18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and </a:t>
            </a:r>
            <a:r>
              <a:rPr b="1" i="0" lang="en-US" sz="18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β</a:t>
            </a:r>
            <a:r>
              <a:rPr b="1" baseline="-25000" i="0" lang="en-US" sz="18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1</a:t>
            </a:r>
            <a:r>
              <a:rPr b="1" i="0" lang="en-US" sz="18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i="0" lang="en-US" sz="18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in a regression model for this data?</a:t>
            </a:r>
            <a:endParaRPr sz="18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61" name="Google Shape;261;p10"/>
          <p:cNvSpPr txBox="1"/>
          <p:nvPr/>
        </p:nvSpPr>
        <p:spPr>
          <a:xfrm>
            <a:off x="457200" y="3124200"/>
            <a:ext cx="8229600" cy="30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1. </a:t>
            </a:r>
            <a:r>
              <a:rPr i="0" lang="en-US" sz="18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Yes, you can use OLS to calculate </a:t>
            </a:r>
            <a:r>
              <a:rPr b="1" i="0" lang="en-US" sz="18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E[Y | X = 1] – E[Y | X = 0]</a:t>
            </a:r>
            <a:endParaRPr b="1" i="0" sz="1800" u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b="1" i="0" lang="en-US" sz="18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2. </a:t>
            </a:r>
            <a:r>
              <a:rPr lang="en-US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Recalling hierarchy of assumptions, we (1) </a:t>
            </a:r>
            <a:r>
              <a:rPr b="1" lang="en-US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regularity</a:t>
            </a:r>
            <a:r>
              <a:rPr lang="en-US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, meaning variation in </a:t>
            </a:r>
            <a:r>
              <a:rPr b="1" lang="en-US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X </a:t>
            </a:r>
            <a:r>
              <a:rPr lang="en-US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and (2) need </a:t>
            </a:r>
            <a:r>
              <a:rPr b="1" lang="en-US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E[u|X]=0</a:t>
            </a:r>
            <a:r>
              <a:rPr lang="en-US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, meaning </a:t>
            </a:r>
            <a:r>
              <a:rPr b="1" lang="en-US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zero </a:t>
            </a:r>
            <a:r>
              <a:rPr b="1" lang="en-US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conditional</a:t>
            </a:r>
            <a:r>
              <a:rPr b="1" lang="en-US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mean</a:t>
            </a:r>
            <a:r>
              <a:rPr lang="en-US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(i.e. no confounders of </a:t>
            </a:r>
            <a:r>
              <a:rPr b="1" lang="en-US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X </a:t>
            </a:r>
            <a:r>
              <a:rPr lang="en-US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and </a:t>
            </a:r>
            <a:r>
              <a:rPr b="1" lang="en-US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Y</a:t>
            </a:r>
            <a:r>
              <a:rPr lang="en-US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).</a:t>
            </a:r>
            <a:endParaRPr i="0" sz="1800" u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b="1" i="0" lang="en-US" sz="18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3. β</a:t>
            </a:r>
            <a:r>
              <a:rPr b="1" baseline="-25000" i="0" lang="en-US" sz="18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0</a:t>
            </a:r>
            <a:r>
              <a:rPr b="1" i="0" lang="en-US" sz="18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= E[Y | X = 0]</a:t>
            </a:r>
            <a:r>
              <a:rPr i="0" lang="en-US" sz="18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, so our intercept is the conditional mean of </a:t>
            </a:r>
            <a:r>
              <a:rPr b="1" i="0" lang="en-US" sz="18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Y </a:t>
            </a:r>
            <a:r>
              <a:rPr i="0" lang="en-US" sz="18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when </a:t>
            </a:r>
            <a:r>
              <a:rPr b="1" i="0" lang="en-US" sz="18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X = 0</a:t>
            </a:r>
            <a:r>
              <a:rPr i="0" lang="en-US" sz="18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. </a:t>
            </a:r>
            <a:r>
              <a:rPr b="1" i="0" lang="en-US" sz="18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β</a:t>
            </a:r>
            <a:r>
              <a:rPr b="1" baseline="-25000" i="0" lang="en-US" sz="18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1</a:t>
            </a:r>
            <a:r>
              <a:rPr b="1" i="0" lang="en-US" sz="18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= E[Y | X = 1] -E[Y | X = 0],</a:t>
            </a:r>
            <a:r>
              <a:rPr i="0" lang="en-US" sz="18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so our slope is the average difference in </a:t>
            </a:r>
            <a:r>
              <a:rPr b="1" i="0" lang="en-US" sz="18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Y</a:t>
            </a:r>
            <a:r>
              <a:rPr i="0" lang="en-US" sz="18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between the </a:t>
            </a:r>
            <a:r>
              <a:rPr b="1" i="0" lang="en-US" sz="18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X = 1 </a:t>
            </a:r>
            <a:r>
              <a:rPr i="0" lang="en-US" sz="18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and </a:t>
            </a:r>
            <a:r>
              <a:rPr b="1" i="0" lang="en-US" sz="18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X = 0</a:t>
            </a:r>
            <a:r>
              <a:rPr i="0" lang="en-US" sz="18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groups.</a:t>
            </a:r>
            <a:endParaRPr sz="18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62" name="Google Shape;262;p10">
            <a:hlinkClick action="ppaction://hlinkshowjump?jump=firstslide"/>
          </p:cNvPr>
          <p:cNvSpPr/>
          <p:nvPr/>
        </p:nvSpPr>
        <p:spPr>
          <a:xfrm>
            <a:off x="8458200" y="6248400"/>
            <a:ext cx="457200" cy="38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000"/>
                </a:moveTo>
                <a:lnTo>
                  <a:pt x="22500" y="60000"/>
                </a:lnTo>
                <a:lnTo>
                  <a:pt x="31875" y="60000"/>
                </a:lnTo>
                <a:lnTo>
                  <a:pt x="31875" y="105000"/>
                </a:lnTo>
                <a:lnTo>
                  <a:pt x="88125" y="105000"/>
                </a:lnTo>
                <a:lnTo>
                  <a:pt x="88125" y="60000"/>
                </a:lnTo>
                <a:lnTo>
                  <a:pt x="97500" y="60000"/>
                </a:lnTo>
                <a:lnTo>
                  <a:pt x="83438" y="43125"/>
                </a:lnTo>
                <a:lnTo>
                  <a:pt x="83438" y="20625"/>
                </a:lnTo>
                <a:lnTo>
                  <a:pt x="74063" y="20625"/>
                </a:lnTo>
                <a:lnTo>
                  <a:pt x="74063" y="31875"/>
                </a:lnTo>
                <a:close/>
              </a:path>
              <a:path extrusionOk="0" fill="darkenLess" h="120000" w="120000">
                <a:moveTo>
                  <a:pt x="83438" y="43125"/>
                </a:moveTo>
                <a:lnTo>
                  <a:pt x="83438" y="20625"/>
                </a:lnTo>
                <a:lnTo>
                  <a:pt x="74063" y="20625"/>
                </a:lnTo>
                <a:lnTo>
                  <a:pt x="74063" y="31875"/>
                </a:lnTo>
                <a:close/>
                <a:moveTo>
                  <a:pt x="31875" y="60000"/>
                </a:moveTo>
                <a:lnTo>
                  <a:pt x="31875" y="105000"/>
                </a:lnTo>
                <a:lnTo>
                  <a:pt x="55313" y="105000"/>
                </a:lnTo>
                <a:lnTo>
                  <a:pt x="55313" y="82500"/>
                </a:lnTo>
                <a:lnTo>
                  <a:pt x="64688" y="82500"/>
                </a:lnTo>
                <a:lnTo>
                  <a:pt x="64688" y="105000"/>
                </a:lnTo>
                <a:lnTo>
                  <a:pt x="88125" y="105000"/>
                </a:lnTo>
                <a:lnTo>
                  <a:pt x="88125" y="60000"/>
                </a:lnTo>
                <a:close/>
              </a:path>
              <a:path extrusionOk="0" fill="darken" h="120000" w="120000">
                <a:moveTo>
                  <a:pt x="60000" y="15000"/>
                </a:moveTo>
                <a:lnTo>
                  <a:pt x="22500" y="60000"/>
                </a:lnTo>
                <a:lnTo>
                  <a:pt x="97500" y="60000"/>
                </a:lnTo>
                <a:close/>
                <a:moveTo>
                  <a:pt x="55313" y="82500"/>
                </a:moveTo>
                <a:lnTo>
                  <a:pt x="64688" y="82500"/>
                </a:lnTo>
                <a:lnTo>
                  <a:pt x="64688" y="105000"/>
                </a:lnTo>
                <a:lnTo>
                  <a:pt x="55313" y="105000"/>
                </a:lnTo>
                <a:close/>
              </a:path>
              <a:path extrusionOk="0" fill="none" h="120000" w="120000">
                <a:moveTo>
                  <a:pt x="60000" y="15000"/>
                </a:moveTo>
                <a:lnTo>
                  <a:pt x="74063" y="31875"/>
                </a:lnTo>
                <a:lnTo>
                  <a:pt x="74063" y="20625"/>
                </a:lnTo>
                <a:lnTo>
                  <a:pt x="83438" y="20625"/>
                </a:lnTo>
                <a:lnTo>
                  <a:pt x="83438" y="43125"/>
                </a:lnTo>
                <a:lnTo>
                  <a:pt x="97500" y="60000"/>
                </a:lnTo>
                <a:lnTo>
                  <a:pt x="88125" y="60000"/>
                </a:lnTo>
                <a:lnTo>
                  <a:pt x="88125" y="105000"/>
                </a:lnTo>
                <a:lnTo>
                  <a:pt x="31875" y="105000"/>
                </a:lnTo>
                <a:lnTo>
                  <a:pt x="31875" y="60000"/>
                </a:lnTo>
                <a:lnTo>
                  <a:pt x="22500" y="60000"/>
                </a:lnTo>
                <a:close/>
                <a:moveTo>
                  <a:pt x="74063" y="31875"/>
                </a:moveTo>
                <a:lnTo>
                  <a:pt x="83438" y="43125"/>
                </a:lnTo>
                <a:moveTo>
                  <a:pt x="88125" y="60000"/>
                </a:moveTo>
                <a:lnTo>
                  <a:pt x="31875" y="60000"/>
                </a:lnTo>
                <a:moveTo>
                  <a:pt x="55313" y="105000"/>
                </a:moveTo>
                <a:lnTo>
                  <a:pt x="55313" y="82500"/>
                </a:lnTo>
                <a:lnTo>
                  <a:pt x="64688" y="82500"/>
                </a:lnTo>
                <a:lnTo>
                  <a:pt x="64688" y="105000"/>
                </a:lnTo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3359D"/>
        </a:solidFill>
      </p:bgPr>
    </p:bg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1"/>
          <p:cNvSpPr txBox="1"/>
          <p:nvPr>
            <p:ph type="title"/>
          </p:nvPr>
        </p:nvSpPr>
        <p:spPr>
          <a:xfrm>
            <a:off x="457200" y="-304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b="1" i="0" lang="en-US" sz="36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Assuming the Worst - $400</a:t>
            </a:r>
            <a:endParaRPr sz="36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68" name="Google Shape;268;p11"/>
          <p:cNvSpPr/>
          <p:nvPr/>
        </p:nvSpPr>
        <p:spPr>
          <a:xfrm>
            <a:off x="8458200" y="6248400"/>
            <a:ext cx="457200" cy="38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000"/>
                </a:moveTo>
                <a:lnTo>
                  <a:pt x="22500" y="60000"/>
                </a:lnTo>
                <a:lnTo>
                  <a:pt x="31875" y="60000"/>
                </a:lnTo>
                <a:lnTo>
                  <a:pt x="31875" y="105000"/>
                </a:lnTo>
                <a:lnTo>
                  <a:pt x="88125" y="105000"/>
                </a:lnTo>
                <a:lnTo>
                  <a:pt x="88125" y="60000"/>
                </a:lnTo>
                <a:lnTo>
                  <a:pt x="97500" y="60000"/>
                </a:lnTo>
                <a:lnTo>
                  <a:pt x="83438" y="43125"/>
                </a:lnTo>
                <a:lnTo>
                  <a:pt x="83438" y="20625"/>
                </a:lnTo>
                <a:lnTo>
                  <a:pt x="74063" y="20625"/>
                </a:lnTo>
                <a:lnTo>
                  <a:pt x="74063" y="31875"/>
                </a:lnTo>
                <a:close/>
              </a:path>
              <a:path extrusionOk="0" fill="darkenLess" h="120000" w="120000">
                <a:moveTo>
                  <a:pt x="83438" y="43125"/>
                </a:moveTo>
                <a:lnTo>
                  <a:pt x="83438" y="20625"/>
                </a:lnTo>
                <a:lnTo>
                  <a:pt x="74063" y="20625"/>
                </a:lnTo>
                <a:lnTo>
                  <a:pt x="74063" y="31875"/>
                </a:lnTo>
                <a:close/>
                <a:moveTo>
                  <a:pt x="31875" y="60000"/>
                </a:moveTo>
                <a:lnTo>
                  <a:pt x="31875" y="105000"/>
                </a:lnTo>
                <a:lnTo>
                  <a:pt x="55312" y="105000"/>
                </a:lnTo>
                <a:lnTo>
                  <a:pt x="55312" y="82500"/>
                </a:lnTo>
                <a:lnTo>
                  <a:pt x="64688" y="82500"/>
                </a:lnTo>
                <a:lnTo>
                  <a:pt x="64688" y="105000"/>
                </a:lnTo>
                <a:lnTo>
                  <a:pt x="88125" y="105000"/>
                </a:lnTo>
                <a:lnTo>
                  <a:pt x="88125" y="60000"/>
                </a:lnTo>
                <a:close/>
              </a:path>
              <a:path extrusionOk="0" fill="darken" h="120000" w="120000">
                <a:moveTo>
                  <a:pt x="60000" y="15000"/>
                </a:moveTo>
                <a:lnTo>
                  <a:pt x="22500" y="60000"/>
                </a:lnTo>
                <a:lnTo>
                  <a:pt x="97500" y="60000"/>
                </a:lnTo>
                <a:close/>
                <a:moveTo>
                  <a:pt x="55312" y="82500"/>
                </a:moveTo>
                <a:lnTo>
                  <a:pt x="64688" y="82500"/>
                </a:lnTo>
                <a:lnTo>
                  <a:pt x="64688" y="105000"/>
                </a:lnTo>
                <a:lnTo>
                  <a:pt x="55312" y="105000"/>
                </a:lnTo>
                <a:close/>
              </a:path>
              <a:path extrusionOk="0" fill="none" h="120000" w="120000">
                <a:moveTo>
                  <a:pt x="60000" y="15000"/>
                </a:moveTo>
                <a:lnTo>
                  <a:pt x="74063" y="31875"/>
                </a:lnTo>
                <a:lnTo>
                  <a:pt x="74063" y="20625"/>
                </a:lnTo>
                <a:lnTo>
                  <a:pt x="83438" y="20625"/>
                </a:lnTo>
                <a:lnTo>
                  <a:pt x="83438" y="43125"/>
                </a:lnTo>
                <a:lnTo>
                  <a:pt x="97500" y="60000"/>
                </a:lnTo>
                <a:lnTo>
                  <a:pt x="88125" y="60000"/>
                </a:lnTo>
                <a:lnTo>
                  <a:pt x="88125" y="105000"/>
                </a:lnTo>
                <a:lnTo>
                  <a:pt x="31875" y="105000"/>
                </a:lnTo>
                <a:lnTo>
                  <a:pt x="31875" y="60000"/>
                </a:lnTo>
                <a:lnTo>
                  <a:pt x="22500" y="60000"/>
                </a:lnTo>
                <a:close/>
                <a:moveTo>
                  <a:pt x="74063" y="31875"/>
                </a:moveTo>
                <a:lnTo>
                  <a:pt x="83438" y="43125"/>
                </a:lnTo>
                <a:moveTo>
                  <a:pt x="88125" y="60000"/>
                </a:moveTo>
                <a:lnTo>
                  <a:pt x="31875" y="60000"/>
                </a:lnTo>
                <a:moveTo>
                  <a:pt x="55312" y="105000"/>
                </a:moveTo>
                <a:lnTo>
                  <a:pt x="55312" y="82500"/>
                </a:lnTo>
                <a:lnTo>
                  <a:pt x="64688" y="82500"/>
                </a:lnTo>
                <a:lnTo>
                  <a:pt x="64688" y="105000"/>
                </a:lnTo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69" name="Google Shape;269;p11"/>
          <p:cNvSpPr txBox="1"/>
          <p:nvPr/>
        </p:nvSpPr>
        <p:spPr>
          <a:xfrm>
            <a:off x="457200" y="990600"/>
            <a:ext cx="82296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70" name="Google Shape;270;p11"/>
          <p:cNvSpPr txBox="1"/>
          <p:nvPr/>
        </p:nvSpPr>
        <p:spPr>
          <a:xfrm>
            <a:off x="457200" y="533400"/>
            <a:ext cx="8229600" cy="45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0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Suppose you are trying to estimate a model of the following form using OLS: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Y = β</a:t>
            </a:r>
            <a:r>
              <a:rPr b="1" baseline="-25000"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0</a:t>
            </a:r>
            <a:r>
              <a:rPr b="1"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+ β</a:t>
            </a:r>
            <a:r>
              <a:rPr b="1" baseline="-25000"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1</a:t>
            </a:r>
            <a:r>
              <a:rPr b="1"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X + β</a:t>
            </a:r>
            <a:r>
              <a:rPr b="1" baseline="-25000"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2</a:t>
            </a:r>
            <a:r>
              <a:rPr b="1"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Z + u</a:t>
            </a:r>
            <a:endParaRPr b="1"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w</a:t>
            </a:r>
            <a:r>
              <a:rPr i="0" lang="en-US" sz="20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here </a:t>
            </a:r>
            <a:r>
              <a:rPr b="1" i="0" lang="en-US" sz="20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X</a:t>
            </a:r>
            <a:r>
              <a:rPr i="0" lang="en-US" sz="20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, </a:t>
            </a:r>
            <a:r>
              <a:rPr b="1" i="0" lang="en-US" sz="20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Z</a:t>
            </a:r>
            <a:r>
              <a:rPr i="0" lang="en-US" sz="20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, and </a:t>
            </a:r>
            <a:r>
              <a:rPr b="1" i="0" lang="en-US" sz="20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Y</a:t>
            </a:r>
            <a:r>
              <a:rPr i="0" lang="en-US" sz="20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are all continuous variables. You have </a:t>
            </a:r>
            <a:r>
              <a:rPr b="1" i="0" lang="en-US" sz="20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1,000 </a:t>
            </a:r>
            <a:r>
              <a:rPr i="0" lang="en-US" sz="20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observations in your sample data. Which of the following assumptions have to hold in order for OLS to be </a:t>
            </a:r>
            <a:r>
              <a:rPr b="1" i="0" lang="en-US" sz="20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B.L.U.E.</a:t>
            </a:r>
            <a:r>
              <a:rPr i="0" lang="en-US" sz="20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?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b="1" i="0" lang="en-US" sz="18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1</a:t>
            </a:r>
            <a:r>
              <a:rPr i="0" lang="en-US" sz="18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. Linearity</a:t>
            </a:r>
            <a:endParaRPr sz="1800"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b="1" i="0" lang="en-US" sz="18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2</a:t>
            </a:r>
            <a:r>
              <a:rPr i="0" lang="en-US" sz="18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. Random (i.i.d.) sample</a:t>
            </a:r>
            <a:endParaRPr sz="1800"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b="1" i="0" lang="en-US" sz="18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3</a:t>
            </a:r>
            <a:r>
              <a:rPr i="0" lang="en-US" sz="18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. Variation in </a:t>
            </a:r>
            <a:r>
              <a:rPr b="1" i="0" lang="en-US" sz="18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X</a:t>
            </a:r>
            <a:endParaRPr b="1" sz="1800"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b="1" i="0" lang="en-US" sz="18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4</a:t>
            </a:r>
            <a:r>
              <a:rPr i="0" lang="en-US" sz="18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. </a:t>
            </a:r>
            <a:r>
              <a:rPr b="1" i="0" lang="en-US" sz="18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E[u] = 0</a:t>
            </a:r>
            <a:endParaRPr b="1" sz="1800"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b="1" i="0" lang="en-US" sz="18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5</a:t>
            </a:r>
            <a:r>
              <a:rPr i="0" lang="en-US" sz="18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. Homoskedasticity</a:t>
            </a:r>
            <a:endParaRPr sz="1800"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b="1" i="0" lang="en-US" sz="18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6</a:t>
            </a:r>
            <a:r>
              <a:rPr i="0" lang="en-US" sz="18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. </a:t>
            </a:r>
            <a:r>
              <a:rPr b="1" i="0" lang="en-US" sz="18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u | X ~ N(0, σ</a:t>
            </a:r>
            <a:r>
              <a:rPr b="1" baseline="-25000" i="0" lang="en-US" sz="18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u</a:t>
            </a:r>
            <a:r>
              <a:rPr b="1" baseline="30000" i="0" lang="en-US" sz="18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2</a:t>
            </a:r>
            <a:r>
              <a:rPr b="1" i="0" lang="en-US" sz="18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)</a:t>
            </a:r>
            <a:endParaRPr b="1" sz="18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71" name="Google Shape;271;p11"/>
          <p:cNvSpPr txBox="1"/>
          <p:nvPr/>
        </p:nvSpPr>
        <p:spPr>
          <a:xfrm>
            <a:off x="457200" y="5181600"/>
            <a:ext cx="8229600" cy="35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We need assumptions 1-5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i="0" lang="en-US" sz="18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We need to make the conditionally normal errors assumption (</a:t>
            </a:r>
            <a:r>
              <a:rPr b="1" i="0" lang="en-US" sz="18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6</a:t>
            </a:r>
            <a:r>
              <a:rPr i="0" lang="en-US" sz="18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) when we are using OLS to do inference with small samples. We rely on the CLT to get normally distributed errors in large samples.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3359D"/>
        </a:solidFill>
      </p:bgPr>
    </p:bg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2"/>
          <p:cNvSpPr txBox="1"/>
          <p:nvPr>
            <p:ph type="title"/>
          </p:nvPr>
        </p:nvSpPr>
        <p:spPr>
          <a:xfrm>
            <a:off x="0" y="-228600"/>
            <a:ext cx="9220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0" lang="en-US" sz="36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Assuming the Worst - $600</a:t>
            </a:r>
            <a:endParaRPr sz="36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77" name="Google Shape;277;p12"/>
          <p:cNvSpPr txBox="1"/>
          <p:nvPr/>
        </p:nvSpPr>
        <p:spPr>
          <a:xfrm>
            <a:off x="457200" y="609600"/>
            <a:ext cx="8229600" cy="35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0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Which of the following population </a:t>
            </a:r>
            <a:r>
              <a:rPr lang="en-US" sz="2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regression models</a:t>
            </a:r>
            <a:r>
              <a:rPr i="0" lang="en-US" sz="20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represent a violation of the </a:t>
            </a:r>
            <a:r>
              <a:rPr b="1" i="0" lang="en-US" sz="20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linearity</a:t>
            </a:r>
            <a:r>
              <a:rPr i="0" lang="en-US" sz="20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assumption:</a:t>
            </a:r>
            <a:endParaRPr i="0" sz="2000" u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1.</a:t>
            </a:r>
            <a:r>
              <a:rPr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b="1"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Y = β</a:t>
            </a:r>
            <a:r>
              <a:rPr b="1" baseline="-25000"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0</a:t>
            </a:r>
            <a:r>
              <a:rPr b="1"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+ β</a:t>
            </a:r>
            <a:r>
              <a:rPr b="1" baseline="-25000"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1</a:t>
            </a:r>
            <a:r>
              <a:rPr b="1"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X + β</a:t>
            </a:r>
            <a:r>
              <a:rPr b="1" baseline="-25000"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2</a:t>
            </a:r>
            <a:r>
              <a:rPr b="1"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X</a:t>
            </a:r>
            <a:r>
              <a:rPr b="1" baseline="30000"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2</a:t>
            </a:r>
            <a:r>
              <a:rPr b="1"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+ u</a:t>
            </a:r>
            <a:endParaRPr b="1" sz="2000">
              <a:latin typeface="Raleway"/>
              <a:ea typeface="Raleway"/>
              <a:cs typeface="Raleway"/>
              <a:sym typeface="Raleway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2</a:t>
            </a:r>
            <a:r>
              <a:rPr b="1"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. Y = β</a:t>
            </a:r>
            <a:r>
              <a:rPr b="1" baseline="-25000"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0</a:t>
            </a:r>
            <a:r>
              <a:rPr b="1"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+ β</a:t>
            </a:r>
            <a:r>
              <a:rPr b="1" baseline="-25000"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1</a:t>
            </a:r>
            <a:r>
              <a:rPr b="1"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X + β</a:t>
            </a:r>
            <a:r>
              <a:rPr b="1" baseline="-25000"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2</a:t>
            </a:r>
            <a:r>
              <a:rPr b="1"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log(X)</a:t>
            </a:r>
            <a:r>
              <a:rPr b="1" baseline="30000"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b="1"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+</a:t>
            </a:r>
            <a:r>
              <a:rPr b="1" baseline="30000"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b="1"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β</a:t>
            </a:r>
            <a:r>
              <a:rPr b="1" baseline="-25000"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3</a:t>
            </a:r>
            <a:r>
              <a:rPr b="1"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X</a:t>
            </a:r>
            <a:r>
              <a:rPr b="1" baseline="30000"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3 </a:t>
            </a:r>
            <a:r>
              <a:rPr b="1"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+</a:t>
            </a:r>
            <a:r>
              <a:rPr b="1" baseline="30000"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b="1"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β</a:t>
            </a:r>
            <a:r>
              <a:rPr b="1" baseline="-25000"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4</a:t>
            </a:r>
            <a:r>
              <a:rPr b="1"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Z</a:t>
            </a:r>
            <a:r>
              <a:rPr b="1" baseline="30000"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4</a:t>
            </a:r>
            <a:r>
              <a:rPr b="1"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+ β</a:t>
            </a:r>
            <a:r>
              <a:rPr b="1" baseline="-25000"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5</a:t>
            </a:r>
            <a:r>
              <a:rPr b="1"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(1/Z)</a:t>
            </a:r>
            <a:r>
              <a:rPr b="1" baseline="30000"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b="1"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+ u</a:t>
            </a:r>
            <a:endParaRPr b="1" sz="2000">
              <a:latin typeface="Raleway"/>
              <a:ea typeface="Raleway"/>
              <a:cs typeface="Raleway"/>
              <a:sym typeface="Raleway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3</a:t>
            </a:r>
            <a:r>
              <a:rPr b="1"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. Y = β</a:t>
            </a:r>
            <a:r>
              <a:rPr b="1" baseline="-25000"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0</a:t>
            </a:r>
            <a:r>
              <a:rPr b="1"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+ β</a:t>
            </a:r>
            <a:r>
              <a:rPr b="1" baseline="-25000"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1</a:t>
            </a:r>
            <a:r>
              <a:rPr b="1"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X + β</a:t>
            </a:r>
            <a:r>
              <a:rPr b="1" baseline="-25000"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2</a:t>
            </a:r>
            <a:r>
              <a:rPr b="1"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Z + β</a:t>
            </a:r>
            <a:r>
              <a:rPr b="1" baseline="-25000"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3</a:t>
            </a:r>
            <a:r>
              <a:rPr b="1"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X </a:t>
            </a:r>
            <a:r>
              <a:rPr b="1" lang="en-US" sz="2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ᐧ</a:t>
            </a:r>
            <a:r>
              <a:rPr b="1"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Z + u</a:t>
            </a:r>
            <a:r>
              <a:rPr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				(</a:t>
            </a:r>
            <a:r>
              <a:rPr b="1"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X, Y, Z </a:t>
            </a:r>
            <a:r>
              <a:rPr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are binary)</a:t>
            </a:r>
            <a:endParaRPr sz="2000">
              <a:latin typeface="Raleway"/>
              <a:ea typeface="Raleway"/>
              <a:cs typeface="Raleway"/>
              <a:sym typeface="Raleway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4</a:t>
            </a:r>
            <a:r>
              <a:rPr b="1"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. Y = β</a:t>
            </a:r>
            <a:r>
              <a:rPr b="1" baseline="-25000"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0</a:t>
            </a:r>
            <a:r>
              <a:rPr b="1"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+ β</a:t>
            </a:r>
            <a:r>
              <a:rPr b="1" baseline="-25000"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1</a:t>
            </a:r>
            <a:r>
              <a:rPr b="1"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X + exp</a:t>
            </a:r>
            <a:r>
              <a:rPr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(</a:t>
            </a:r>
            <a:r>
              <a:rPr b="1"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β</a:t>
            </a:r>
            <a:r>
              <a:rPr b="1" baseline="-25000"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2</a:t>
            </a:r>
            <a:r>
              <a:rPr b="1"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Z</a:t>
            </a:r>
            <a:r>
              <a:rPr lang="en-US" sz="2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)</a:t>
            </a:r>
            <a:r>
              <a:rPr b="1"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+ u </a:t>
            </a:r>
            <a:r>
              <a:rPr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		</a:t>
            </a:r>
            <a:r>
              <a:rPr lang="en-US" sz="2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  </a:t>
            </a:r>
            <a:r>
              <a:rPr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(</a:t>
            </a:r>
            <a:r>
              <a:rPr b="1"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X</a:t>
            </a:r>
            <a:r>
              <a:rPr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is continuous, </a:t>
            </a:r>
            <a:r>
              <a:rPr b="1"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Y</a:t>
            </a:r>
            <a:r>
              <a:rPr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is binary)</a:t>
            </a:r>
            <a:endParaRPr sz="2000">
              <a:latin typeface="Raleway"/>
              <a:ea typeface="Raleway"/>
              <a:cs typeface="Raleway"/>
              <a:sym typeface="Raleway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5</a:t>
            </a:r>
            <a:r>
              <a:rPr b="1"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. Y = 1/(β</a:t>
            </a:r>
            <a:r>
              <a:rPr b="1" baseline="-25000"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0</a:t>
            </a:r>
            <a:r>
              <a:rPr b="1"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+ β</a:t>
            </a:r>
            <a:r>
              <a:rPr b="1" baseline="-25000"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1</a:t>
            </a:r>
            <a:r>
              <a:rPr b="1"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X) + β</a:t>
            </a:r>
            <a:r>
              <a:rPr b="1" baseline="-25000"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2</a:t>
            </a:r>
            <a:r>
              <a:rPr b="1"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Z + u</a:t>
            </a:r>
            <a:endParaRPr b="1" sz="2000">
              <a:latin typeface="Raleway"/>
              <a:ea typeface="Raleway"/>
              <a:cs typeface="Raleway"/>
              <a:sym typeface="Raleway"/>
            </a:endParaRPr>
          </a:p>
          <a:p>
            <a:pPr indent="-220980" lvl="1" marL="8001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20980" lvl="1" marL="8001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20980" lvl="1" marL="8001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20980" lvl="1" marL="8001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78" name="Google Shape;278;p12"/>
          <p:cNvSpPr txBox="1"/>
          <p:nvPr/>
        </p:nvSpPr>
        <p:spPr>
          <a:xfrm>
            <a:off x="381000" y="4419600"/>
            <a:ext cx="8229600" cy="14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Just models </a:t>
            </a:r>
            <a:r>
              <a:rPr b="1" lang="en-US"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4</a:t>
            </a:r>
            <a:r>
              <a:rPr b="1" i="0" lang="en-US" sz="24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and </a:t>
            </a:r>
            <a:r>
              <a:rPr b="1" lang="en-US"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5</a:t>
            </a:r>
            <a:r>
              <a:rPr b="1" i="0" lang="en-US" sz="24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. </a:t>
            </a:r>
            <a:endParaRPr b="1" i="0" sz="2400" u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Models can be non-linear in </a:t>
            </a:r>
            <a:r>
              <a:rPr i="1" lang="en-US"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variables</a:t>
            </a:r>
            <a:r>
              <a:rPr lang="en-US"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, but not in </a:t>
            </a:r>
            <a:r>
              <a:rPr i="1" lang="en-US"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parameters</a:t>
            </a:r>
            <a:r>
              <a:rPr lang="en-US"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.</a:t>
            </a:r>
            <a:r>
              <a:rPr lang="en-US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/>
          </a:p>
        </p:txBody>
      </p:sp>
      <p:sp>
        <p:nvSpPr>
          <p:cNvPr id="279" name="Google Shape;279;p12">
            <a:hlinkClick action="ppaction://hlinkshowjump?jump=firstslide"/>
          </p:cNvPr>
          <p:cNvSpPr/>
          <p:nvPr/>
        </p:nvSpPr>
        <p:spPr>
          <a:xfrm>
            <a:off x="8458200" y="6248400"/>
            <a:ext cx="457200" cy="38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000"/>
                </a:moveTo>
                <a:lnTo>
                  <a:pt x="22500" y="60000"/>
                </a:lnTo>
                <a:lnTo>
                  <a:pt x="31875" y="60000"/>
                </a:lnTo>
                <a:lnTo>
                  <a:pt x="31875" y="105000"/>
                </a:lnTo>
                <a:lnTo>
                  <a:pt x="88125" y="105000"/>
                </a:lnTo>
                <a:lnTo>
                  <a:pt x="88125" y="60000"/>
                </a:lnTo>
                <a:lnTo>
                  <a:pt x="97500" y="60000"/>
                </a:lnTo>
                <a:lnTo>
                  <a:pt x="83438" y="43125"/>
                </a:lnTo>
                <a:lnTo>
                  <a:pt x="83438" y="20625"/>
                </a:lnTo>
                <a:lnTo>
                  <a:pt x="74063" y="20625"/>
                </a:lnTo>
                <a:lnTo>
                  <a:pt x="74063" y="31875"/>
                </a:lnTo>
                <a:close/>
              </a:path>
              <a:path extrusionOk="0" fill="darkenLess" h="120000" w="120000">
                <a:moveTo>
                  <a:pt x="83438" y="43125"/>
                </a:moveTo>
                <a:lnTo>
                  <a:pt x="83438" y="20625"/>
                </a:lnTo>
                <a:lnTo>
                  <a:pt x="74063" y="20625"/>
                </a:lnTo>
                <a:lnTo>
                  <a:pt x="74063" y="31875"/>
                </a:lnTo>
                <a:close/>
                <a:moveTo>
                  <a:pt x="31875" y="60000"/>
                </a:moveTo>
                <a:lnTo>
                  <a:pt x="31875" y="105000"/>
                </a:lnTo>
                <a:lnTo>
                  <a:pt x="55313" y="105000"/>
                </a:lnTo>
                <a:lnTo>
                  <a:pt x="55313" y="82500"/>
                </a:lnTo>
                <a:lnTo>
                  <a:pt x="64688" y="82500"/>
                </a:lnTo>
                <a:lnTo>
                  <a:pt x="64688" y="105000"/>
                </a:lnTo>
                <a:lnTo>
                  <a:pt x="88125" y="105000"/>
                </a:lnTo>
                <a:lnTo>
                  <a:pt x="88125" y="60000"/>
                </a:lnTo>
                <a:close/>
              </a:path>
              <a:path extrusionOk="0" fill="darken" h="120000" w="120000">
                <a:moveTo>
                  <a:pt x="60000" y="15000"/>
                </a:moveTo>
                <a:lnTo>
                  <a:pt x="22500" y="60000"/>
                </a:lnTo>
                <a:lnTo>
                  <a:pt x="97500" y="60000"/>
                </a:lnTo>
                <a:close/>
                <a:moveTo>
                  <a:pt x="55313" y="82500"/>
                </a:moveTo>
                <a:lnTo>
                  <a:pt x="64688" y="82500"/>
                </a:lnTo>
                <a:lnTo>
                  <a:pt x="64688" y="105000"/>
                </a:lnTo>
                <a:lnTo>
                  <a:pt x="55313" y="105000"/>
                </a:lnTo>
                <a:close/>
              </a:path>
              <a:path extrusionOk="0" fill="none" h="120000" w="120000">
                <a:moveTo>
                  <a:pt x="60000" y="15000"/>
                </a:moveTo>
                <a:lnTo>
                  <a:pt x="74063" y="31875"/>
                </a:lnTo>
                <a:lnTo>
                  <a:pt x="74063" y="20625"/>
                </a:lnTo>
                <a:lnTo>
                  <a:pt x="83438" y="20625"/>
                </a:lnTo>
                <a:lnTo>
                  <a:pt x="83438" y="43125"/>
                </a:lnTo>
                <a:lnTo>
                  <a:pt x="97500" y="60000"/>
                </a:lnTo>
                <a:lnTo>
                  <a:pt x="88125" y="60000"/>
                </a:lnTo>
                <a:lnTo>
                  <a:pt x="88125" y="105000"/>
                </a:lnTo>
                <a:lnTo>
                  <a:pt x="31875" y="105000"/>
                </a:lnTo>
                <a:lnTo>
                  <a:pt x="31875" y="60000"/>
                </a:lnTo>
                <a:lnTo>
                  <a:pt x="22500" y="60000"/>
                </a:lnTo>
                <a:close/>
                <a:moveTo>
                  <a:pt x="74063" y="31875"/>
                </a:moveTo>
                <a:lnTo>
                  <a:pt x="83438" y="43125"/>
                </a:lnTo>
                <a:moveTo>
                  <a:pt x="88125" y="60000"/>
                </a:moveTo>
                <a:lnTo>
                  <a:pt x="31875" y="60000"/>
                </a:lnTo>
                <a:moveTo>
                  <a:pt x="55313" y="105000"/>
                </a:moveTo>
                <a:lnTo>
                  <a:pt x="55313" y="82500"/>
                </a:lnTo>
                <a:lnTo>
                  <a:pt x="64688" y="82500"/>
                </a:lnTo>
                <a:lnTo>
                  <a:pt x="64688" y="105000"/>
                </a:lnTo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3359D"/>
        </a:solidFill>
      </p:bgPr>
    </p:bg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3"/>
          <p:cNvSpPr txBox="1"/>
          <p:nvPr>
            <p:ph type="title"/>
          </p:nvPr>
        </p:nvSpPr>
        <p:spPr>
          <a:xfrm>
            <a:off x="0" y="-1524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0" lang="en-US" sz="36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Assuming the Worst - $800</a:t>
            </a:r>
            <a:endParaRPr sz="36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85" name="Google Shape;285;p13"/>
          <p:cNvSpPr txBox="1"/>
          <p:nvPr/>
        </p:nvSpPr>
        <p:spPr>
          <a:xfrm>
            <a:off x="533400" y="762000"/>
            <a:ext cx="8229600" cy="35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0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Suppose you collected a data set that contains two variables: a continuous outcome variable,</a:t>
            </a:r>
            <a:r>
              <a:rPr b="1" i="0" lang="en-US" sz="20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Y,</a:t>
            </a:r>
            <a:r>
              <a:rPr i="0" lang="en-US" sz="20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and a binary covariate, </a:t>
            </a:r>
            <a:r>
              <a:rPr b="1" i="0" lang="en-US" sz="20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X</a:t>
            </a:r>
            <a:r>
              <a:rPr i="0" lang="en-US" sz="20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. You're interested in </a:t>
            </a:r>
            <a:r>
              <a:rPr b="1" i="0" lang="en-US" sz="20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E[Y | X = 1] - E[Y | X = 0]</a:t>
            </a:r>
            <a:r>
              <a:rPr i="0" lang="en-US" sz="20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, and you decide to calculate this quanitity of interest in two ways. </a:t>
            </a:r>
            <a:endParaRPr i="0" sz="2000" u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i="0" lang="en-US" sz="20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First, you calculate </a:t>
            </a:r>
            <a:r>
              <a:rPr b="1" i="0" lang="en-US" sz="20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E[Y | X = 1] - E[Y | X = 0]</a:t>
            </a:r>
            <a:r>
              <a:rPr i="0" lang="en-US" sz="20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nonparametrically.</a:t>
            </a:r>
            <a:endParaRPr i="0" sz="2000" u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i="0" lang="en-US" sz="20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Then, you run </a:t>
            </a:r>
            <a:r>
              <a:rPr lang="en-US" sz="20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lm()</a:t>
            </a:r>
            <a:r>
              <a:rPr i="0" lang="en-US" sz="2000" u="none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 </a:t>
            </a:r>
            <a:r>
              <a:rPr i="0" lang="en-US" sz="20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and interpret </a:t>
            </a:r>
            <a:r>
              <a:rPr b="1" i="0" lang="en-US" sz="20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β</a:t>
            </a:r>
            <a:r>
              <a:rPr b="1" baseline="-25000" i="0" lang="en-US" sz="20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1</a:t>
            </a:r>
            <a:r>
              <a:rPr baseline="-25000" i="0" lang="en-US" sz="20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i="0" lang="en-US" sz="20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as your difference in means. </a:t>
            </a:r>
            <a:endParaRPr i="0" sz="2000" u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i="0" lang="en-US" sz="20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Then you calculate confidence intervals for each of your difference in means estimators. But you get different values for the confidence intervals! Why might this happen?</a:t>
            </a:r>
            <a:endParaRPr sz="20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86" name="Google Shape;286;p13"/>
          <p:cNvSpPr txBox="1"/>
          <p:nvPr/>
        </p:nvSpPr>
        <p:spPr>
          <a:xfrm>
            <a:off x="522650" y="4096475"/>
            <a:ext cx="8433300" cy="6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lm()</a:t>
            </a:r>
            <a:r>
              <a:rPr b="1" lang="en-US" sz="2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SEs assumes homoskedasticity, the diff-in-means SE we used probably </a:t>
            </a:r>
            <a:r>
              <a:rPr b="1" i="1" lang="en-US" sz="2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doesn’t</a:t>
            </a:r>
            <a:r>
              <a:rPr b="1" lang="en-US" sz="2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!</a:t>
            </a:r>
            <a:endParaRPr b="1" sz="22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13">
            <a:hlinkClick action="ppaction://hlinkshowjump?jump=firstslide"/>
          </p:cNvPr>
          <p:cNvSpPr/>
          <p:nvPr/>
        </p:nvSpPr>
        <p:spPr>
          <a:xfrm>
            <a:off x="8458200" y="6248400"/>
            <a:ext cx="457200" cy="38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000"/>
                </a:moveTo>
                <a:lnTo>
                  <a:pt x="22500" y="60000"/>
                </a:lnTo>
                <a:lnTo>
                  <a:pt x="31875" y="60000"/>
                </a:lnTo>
                <a:lnTo>
                  <a:pt x="31875" y="105000"/>
                </a:lnTo>
                <a:lnTo>
                  <a:pt x="88125" y="105000"/>
                </a:lnTo>
                <a:lnTo>
                  <a:pt x="88125" y="60000"/>
                </a:lnTo>
                <a:lnTo>
                  <a:pt x="97500" y="60000"/>
                </a:lnTo>
                <a:lnTo>
                  <a:pt x="83438" y="43125"/>
                </a:lnTo>
                <a:lnTo>
                  <a:pt x="83438" y="20625"/>
                </a:lnTo>
                <a:lnTo>
                  <a:pt x="74063" y="20625"/>
                </a:lnTo>
                <a:lnTo>
                  <a:pt x="74063" y="31875"/>
                </a:lnTo>
                <a:close/>
              </a:path>
              <a:path extrusionOk="0" fill="darkenLess" h="120000" w="120000">
                <a:moveTo>
                  <a:pt x="83438" y="43125"/>
                </a:moveTo>
                <a:lnTo>
                  <a:pt x="83438" y="20625"/>
                </a:lnTo>
                <a:lnTo>
                  <a:pt x="74063" y="20625"/>
                </a:lnTo>
                <a:lnTo>
                  <a:pt x="74063" y="31875"/>
                </a:lnTo>
                <a:close/>
                <a:moveTo>
                  <a:pt x="31875" y="60000"/>
                </a:moveTo>
                <a:lnTo>
                  <a:pt x="31875" y="105000"/>
                </a:lnTo>
                <a:lnTo>
                  <a:pt x="55313" y="105000"/>
                </a:lnTo>
                <a:lnTo>
                  <a:pt x="55313" y="82500"/>
                </a:lnTo>
                <a:lnTo>
                  <a:pt x="64688" y="82500"/>
                </a:lnTo>
                <a:lnTo>
                  <a:pt x="64688" y="105000"/>
                </a:lnTo>
                <a:lnTo>
                  <a:pt x="88125" y="105000"/>
                </a:lnTo>
                <a:lnTo>
                  <a:pt x="88125" y="60000"/>
                </a:lnTo>
                <a:close/>
              </a:path>
              <a:path extrusionOk="0" fill="darken" h="120000" w="120000">
                <a:moveTo>
                  <a:pt x="60000" y="15000"/>
                </a:moveTo>
                <a:lnTo>
                  <a:pt x="22500" y="60000"/>
                </a:lnTo>
                <a:lnTo>
                  <a:pt x="97500" y="60000"/>
                </a:lnTo>
                <a:close/>
                <a:moveTo>
                  <a:pt x="55313" y="82500"/>
                </a:moveTo>
                <a:lnTo>
                  <a:pt x="64688" y="82500"/>
                </a:lnTo>
                <a:lnTo>
                  <a:pt x="64688" y="105000"/>
                </a:lnTo>
                <a:lnTo>
                  <a:pt x="55313" y="105000"/>
                </a:lnTo>
                <a:close/>
              </a:path>
              <a:path extrusionOk="0" fill="none" h="120000" w="120000">
                <a:moveTo>
                  <a:pt x="60000" y="15000"/>
                </a:moveTo>
                <a:lnTo>
                  <a:pt x="74063" y="31875"/>
                </a:lnTo>
                <a:lnTo>
                  <a:pt x="74063" y="20625"/>
                </a:lnTo>
                <a:lnTo>
                  <a:pt x="83438" y="20625"/>
                </a:lnTo>
                <a:lnTo>
                  <a:pt x="83438" y="43125"/>
                </a:lnTo>
                <a:lnTo>
                  <a:pt x="97500" y="60000"/>
                </a:lnTo>
                <a:lnTo>
                  <a:pt x="88125" y="60000"/>
                </a:lnTo>
                <a:lnTo>
                  <a:pt x="88125" y="105000"/>
                </a:lnTo>
                <a:lnTo>
                  <a:pt x="31875" y="105000"/>
                </a:lnTo>
                <a:lnTo>
                  <a:pt x="31875" y="60000"/>
                </a:lnTo>
                <a:lnTo>
                  <a:pt x="22500" y="60000"/>
                </a:lnTo>
                <a:close/>
                <a:moveTo>
                  <a:pt x="74063" y="31875"/>
                </a:moveTo>
                <a:lnTo>
                  <a:pt x="83438" y="43125"/>
                </a:lnTo>
                <a:moveTo>
                  <a:pt x="88125" y="60000"/>
                </a:moveTo>
                <a:lnTo>
                  <a:pt x="31875" y="60000"/>
                </a:lnTo>
                <a:moveTo>
                  <a:pt x="55313" y="105000"/>
                </a:moveTo>
                <a:lnTo>
                  <a:pt x="55313" y="82500"/>
                </a:lnTo>
                <a:lnTo>
                  <a:pt x="64688" y="82500"/>
                </a:lnTo>
                <a:lnTo>
                  <a:pt x="64688" y="105000"/>
                </a:lnTo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descr="\text{SE}_{\text{diff}} = \sqrt{ \frac{s^2_{X=1}}{n_{X=1}} + \frac{s^2_{X=0}}{n_{X=0}}  }" id="288" name="Google Shape;288;p13" title="MathEquation,#0000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1300" y="4907925"/>
            <a:ext cx="3206500" cy="881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\text{SE}_{\text{OLS}} = \sqrt{ \frac{s^2}{\sum_{i=1}^{n} (X_i - \overline{X})^2 } }" id="289" name="Google Shape;289;p13" title="MathEquation,#0000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17201" y="4907925"/>
            <a:ext cx="3250874" cy="881800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13"/>
          <p:cNvSpPr txBox="1"/>
          <p:nvPr/>
        </p:nvSpPr>
        <p:spPr>
          <a:xfrm>
            <a:off x="431550" y="5883575"/>
            <a:ext cx="8433300" cy="9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when </a:t>
            </a:r>
            <a:r>
              <a:rPr b="1" lang="en-US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X </a:t>
            </a:r>
            <a:r>
              <a:rPr lang="en-US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is discrete, we say that: “the above SE</a:t>
            </a:r>
            <a:r>
              <a:rPr baseline="-25000" lang="en-US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diff</a:t>
            </a:r>
            <a:r>
              <a:rPr lang="en-US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uses </a:t>
            </a:r>
            <a:r>
              <a:rPr b="1" lang="en-US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unpooled</a:t>
            </a:r>
            <a:r>
              <a:rPr lang="en-US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variance, this SE</a:t>
            </a:r>
            <a:r>
              <a:rPr baseline="-25000" lang="en-US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OLS</a:t>
            </a:r>
            <a:r>
              <a:rPr lang="en-US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uses </a:t>
            </a:r>
            <a:r>
              <a:rPr b="1" lang="en-US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pooled</a:t>
            </a:r>
            <a:r>
              <a:rPr lang="en-US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variance” (note, as you did in a pset, you can </a:t>
            </a:r>
            <a:endParaRPr sz="1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assume a pooled variance for  SE</a:t>
            </a:r>
            <a:r>
              <a:rPr baseline="-25000" lang="en-US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diff</a:t>
            </a:r>
            <a:r>
              <a:rPr lang="en-US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also)</a:t>
            </a:r>
            <a:endParaRPr sz="1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91" name="Google Shape;291;p13"/>
          <p:cNvSpPr/>
          <p:nvPr/>
        </p:nvSpPr>
        <p:spPr>
          <a:xfrm>
            <a:off x="7633200" y="6350700"/>
            <a:ext cx="641400" cy="278700"/>
          </a:xfrm>
          <a:prstGeom prst="roundRect">
            <a:avLst>
              <a:gd fmla="val 16667" name="adj"/>
            </a:avLst>
          </a:prstGeom>
          <a:solidFill>
            <a:srgbClr val="E6913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hlink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action="ppaction://hlinkshowjump?jump=nextslide"/>
              </a:rPr>
              <a:t>Clue</a:t>
            </a:r>
            <a:endParaRPr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3359D"/>
        </a:solidFill>
      </p:bgPr>
    </p:bg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d3e1de0c2c_0_46"/>
          <p:cNvSpPr txBox="1"/>
          <p:nvPr>
            <p:ph type="title"/>
          </p:nvPr>
        </p:nvSpPr>
        <p:spPr>
          <a:xfrm>
            <a:off x="0" y="-1524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0" lang="en-US" sz="36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Assuming the Worst - $800</a:t>
            </a:r>
            <a:endParaRPr sz="36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97" name="Google Shape;297;gd3e1de0c2c_0_46"/>
          <p:cNvSpPr txBox="1"/>
          <p:nvPr/>
        </p:nvSpPr>
        <p:spPr>
          <a:xfrm>
            <a:off x="533400" y="762000"/>
            <a:ext cx="82296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0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Suppose you collected a data set that contains two variables: a continuous outcome variable,</a:t>
            </a:r>
            <a:r>
              <a:rPr b="1" i="0" lang="en-US" sz="20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Y,</a:t>
            </a:r>
            <a:r>
              <a:rPr i="0" lang="en-US" sz="20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and a binary covariate, </a:t>
            </a:r>
            <a:r>
              <a:rPr b="1" i="0" lang="en-US" sz="20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X</a:t>
            </a:r>
            <a:r>
              <a:rPr i="0" lang="en-US" sz="20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. You're interested in </a:t>
            </a:r>
            <a:r>
              <a:rPr b="1" i="0" lang="en-US" sz="20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E[Y | X = 1] - E[Y | X = 0]</a:t>
            </a:r>
            <a:r>
              <a:rPr i="0" lang="en-US" sz="20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, and you decide to calculate this quanitity of interest in two ways. </a:t>
            </a:r>
            <a:endParaRPr i="0" sz="2000" u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i="0" lang="en-US" sz="20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First, you calculate </a:t>
            </a:r>
            <a:r>
              <a:rPr b="1" i="0" lang="en-US" sz="20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E[Y | X = 1] - E[Y | X = 0]</a:t>
            </a:r>
            <a:r>
              <a:rPr i="0" lang="en-US" sz="20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nonparametrically.</a:t>
            </a:r>
            <a:endParaRPr i="0" sz="2000" u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i="0" lang="en-US" sz="20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Then, you run </a:t>
            </a:r>
            <a:r>
              <a:rPr lang="en-US" sz="20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lm()</a:t>
            </a:r>
            <a:r>
              <a:rPr i="0" lang="en-US" sz="2000" u="none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 </a:t>
            </a:r>
            <a:r>
              <a:rPr i="0" lang="en-US" sz="20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and interpret </a:t>
            </a:r>
            <a:r>
              <a:rPr b="1" i="0" lang="en-US" sz="20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β</a:t>
            </a:r>
            <a:r>
              <a:rPr b="1" baseline="-25000" i="0" lang="en-US" sz="20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1</a:t>
            </a:r>
            <a:r>
              <a:rPr baseline="-25000" i="0" lang="en-US" sz="20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i="0" lang="en-US" sz="20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as your difference in means. </a:t>
            </a:r>
            <a:endParaRPr i="0" sz="2000" u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i="0" lang="en-US" sz="20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Then you calculate confidence intervals for each of your difference in means estimators. But you get different values for the confidence intervals! Why might this happen?</a:t>
            </a:r>
            <a:endParaRPr i="0" sz="2000" u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u="sng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Pset 6 Q4</a:t>
            </a:r>
            <a:r>
              <a:rPr lang="en-US" sz="19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: you derived a standard error for a difference-in-means with the Gerber &amp; Green data,</a:t>
            </a:r>
            <a:endParaRPr sz="1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900" u="sng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Pset 10 Q1</a:t>
            </a:r>
            <a:r>
              <a:rPr lang="en-US" sz="19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: you derived a standard error for an OLS coefficient </a:t>
            </a:r>
            <a:endParaRPr sz="1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… in what way were they different? </a:t>
            </a:r>
            <a:endParaRPr sz="1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98" name="Google Shape;298;gd3e1de0c2c_0_46">
            <a:hlinkClick action="ppaction://hlinkshowjump?jump=firstslide"/>
          </p:cNvPr>
          <p:cNvSpPr/>
          <p:nvPr/>
        </p:nvSpPr>
        <p:spPr>
          <a:xfrm>
            <a:off x="8458200" y="6248400"/>
            <a:ext cx="457200" cy="38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000"/>
                </a:moveTo>
                <a:lnTo>
                  <a:pt x="22500" y="60000"/>
                </a:lnTo>
                <a:lnTo>
                  <a:pt x="31875" y="60000"/>
                </a:lnTo>
                <a:lnTo>
                  <a:pt x="31875" y="105000"/>
                </a:lnTo>
                <a:lnTo>
                  <a:pt x="88125" y="105000"/>
                </a:lnTo>
                <a:lnTo>
                  <a:pt x="88125" y="60000"/>
                </a:lnTo>
                <a:lnTo>
                  <a:pt x="97500" y="60000"/>
                </a:lnTo>
                <a:lnTo>
                  <a:pt x="83438" y="43125"/>
                </a:lnTo>
                <a:lnTo>
                  <a:pt x="83438" y="20625"/>
                </a:lnTo>
                <a:lnTo>
                  <a:pt x="74063" y="20625"/>
                </a:lnTo>
                <a:lnTo>
                  <a:pt x="74063" y="31875"/>
                </a:lnTo>
                <a:close/>
              </a:path>
              <a:path extrusionOk="0" fill="darkenLess" h="120000" w="120000">
                <a:moveTo>
                  <a:pt x="83438" y="43125"/>
                </a:moveTo>
                <a:lnTo>
                  <a:pt x="83438" y="20625"/>
                </a:lnTo>
                <a:lnTo>
                  <a:pt x="74063" y="20625"/>
                </a:lnTo>
                <a:lnTo>
                  <a:pt x="74063" y="31875"/>
                </a:lnTo>
                <a:close/>
                <a:moveTo>
                  <a:pt x="31875" y="60000"/>
                </a:moveTo>
                <a:lnTo>
                  <a:pt x="31875" y="105000"/>
                </a:lnTo>
                <a:lnTo>
                  <a:pt x="55313" y="105000"/>
                </a:lnTo>
                <a:lnTo>
                  <a:pt x="55313" y="82500"/>
                </a:lnTo>
                <a:lnTo>
                  <a:pt x="64688" y="82500"/>
                </a:lnTo>
                <a:lnTo>
                  <a:pt x="64688" y="105000"/>
                </a:lnTo>
                <a:lnTo>
                  <a:pt x="88125" y="105000"/>
                </a:lnTo>
                <a:lnTo>
                  <a:pt x="88125" y="60000"/>
                </a:lnTo>
                <a:close/>
              </a:path>
              <a:path extrusionOk="0" fill="darken" h="120000" w="120000">
                <a:moveTo>
                  <a:pt x="60000" y="15000"/>
                </a:moveTo>
                <a:lnTo>
                  <a:pt x="22500" y="60000"/>
                </a:lnTo>
                <a:lnTo>
                  <a:pt x="97500" y="60000"/>
                </a:lnTo>
                <a:close/>
                <a:moveTo>
                  <a:pt x="55313" y="82500"/>
                </a:moveTo>
                <a:lnTo>
                  <a:pt x="64688" y="82500"/>
                </a:lnTo>
                <a:lnTo>
                  <a:pt x="64688" y="105000"/>
                </a:lnTo>
                <a:lnTo>
                  <a:pt x="55313" y="105000"/>
                </a:lnTo>
                <a:close/>
              </a:path>
              <a:path extrusionOk="0" fill="none" h="120000" w="120000">
                <a:moveTo>
                  <a:pt x="60000" y="15000"/>
                </a:moveTo>
                <a:lnTo>
                  <a:pt x="74063" y="31875"/>
                </a:lnTo>
                <a:lnTo>
                  <a:pt x="74063" y="20625"/>
                </a:lnTo>
                <a:lnTo>
                  <a:pt x="83438" y="20625"/>
                </a:lnTo>
                <a:lnTo>
                  <a:pt x="83438" y="43125"/>
                </a:lnTo>
                <a:lnTo>
                  <a:pt x="97500" y="60000"/>
                </a:lnTo>
                <a:lnTo>
                  <a:pt x="88125" y="60000"/>
                </a:lnTo>
                <a:lnTo>
                  <a:pt x="88125" y="105000"/>
                </a:lnTo>
                <a:lnTo>
                  <a:pt x="31875" y="105000"/>
                </a:lnTo>
                <a:lnTo>
                  <a:pt x="31875" y="60000"/>
                </a:lnTo>
                <a:lnTo>
                  <a:pt x="22500" y="60000"/>
                </a:lnTo>
                <a:close/>
                <a:moveTo>
                  <a:pt x="74063" y="31875"/>
                </a:moveTo>
                <a:lnTo>
                  <a:pt x="83438" y="43125"/>
                </a:lnTo>
                <a:moveTo>
                  <a:pt x="88125" y="60000"/>
                </a:moveTo>
                <a:lnTo>
                  <a:pt x="31875" y="60000"/>
                </a:lnTo>
                <a:moveTo>
                  <a:pt x="55313" y="105000"/>
                </a:moveTo>
                <a:lnTo>
                  <a:pt x="55313" y="82500"/>
                </a:lnTo>
                <a:lnTo>
                  <a:pt x="64688" y="82500"/>
                </a:lnTo>
                <a:lnTo>
                  <a:pt x="64688" y="105000"/>
                </a:lnTo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99" name="Google Shape;299;gd3e1de0c2c_0_46"/>
          <p:cNvSpPr/>
          <p:nvPr/>
        </p:nvSpPr>
        <p:spPr>
          <a:xfrm>
            <a:off x="7672450" y="6375750"/>
            <a:ext cx="641400" cy="278700"/>
          </a:xfrm>
          <a:prstGeom prst="roundRect">
            <a:avLst>
              <a:gd fmla="val 16667" name="adj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dk1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action="ppaction://hlinkshowjump?jump=previousslide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Back</a:t>
            </a:r>
            <a:endParaRPr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3359D"/>
        </a:solidFill>
      </p:bgPr>
    </p:bg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4"/>
          <p:cNvSpPr txBox="1"/>
          <p:nvPr>
            <p:ph type="title"/>
          </p:nvPr>
        </p:nvSpPr>
        <p:spPr>
          <a:xfrm>
            <a:off x="457200" y="142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b="1" i="0" lang="en-US" sz="36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Positive Interactions - $200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05" name="Google Shape;305;p14"/>
          <p:cNvSpPr txBox="1"/>
          <p:nvPr/>
        </p:nvSpPr>
        <p:spPr>
          <a:xfrm>
            <a:off x="457200" y="1600200"/>
            <a:ext cx="82296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06" name="Google Shape;306;p14"/>
          <p:cNvSpPr txBox="1"/>
          <p:nvPr/>
        </p:nvSpPr>
        <p:spPr>
          <a:xfrm>
            <a:off x="457200" y="3200400"/>
            <a:ext cx="8229600" cy="9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β</a:t>
            </a:r>
            <a:r>
              <a:rPr b="1" baseline="-25000" i="0" lang="en-US"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1</a:t>
            </a:r>
            <a:r>
              <a:rPr b="1" i="0" lang="en-US"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+ β</a:t>
            </a:r>
            <a:r>
              <a:rPr b="1" baseline="-25000" i="0" lang="en-US"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3</a:t>
            </a:r>
            <a:r>
              <a:rPr b="1" i="0" lang="en-US"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Z</a:t>
            </a:r>
            <a:endParaRPr b="0" i="0" sz="16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07" name="Google Shape;307;p14"/>
          <p:cNvSpPr txBox="1"/>
          <p:nvPr/>
        </p:nvSpPr>
        <p:spPr>
          <a:xfrm>
            <a:off x="457200" y="914400"/>
            <a:ext cx="8229600" cy="15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0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Suppose you estimate the following regression model: 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Y = β</a:t>
            </a:r>
            <a:r>
              <a:rPr b="1" baseline="-25000"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0</a:t>
            </a:r>
            <a:r>
              <a:rPr b="1"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+ β</a:t>
            </a:r>
            <a:r>
              <a:rPr b="1" baseline="-25000"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1</a:t>
            </a:r>
            <a:r>
              <a:rPr b="1"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X + β</a:t>
            </a:r>
            <a:r>
              <a:rPr b="1" baseline="-25000"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2</a:t>
            </a:r>
            <a:r>
              <a:rPr b="1"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Z + β</a:t>
            </a:r>
            <a:r>
              <a:rPr b="1" baseline="-25000"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3</a:t>
            </a:r>
            <a:r>
              <a:rPr b="1"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X </a:t>
            </a:r>
            <a:r>
              <a:rPr b="1" lang="en-US" sz="2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ᐧ </a:t>
            </a:r>
            <a:r>
              <a:rPr b="1"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Z + u</a:t>
            </a:r>
            <a:endParaRPr b="1"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i="0" lang="en-US" sz="20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What's the expected marginal effect of a unit change in</a:t>
            </a:r>
            <a:r>
              <a:rPr b="1" i="0" lang="en-US" sz="20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X </a:t>
            </a:r>
            <a:r>
              <a:rPr i="0" lang="en-US" sz="20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conditional on </a:t>
            </a:r>
            <a:r>
              <a:rPr b="1" i="0" lang="en-US" sz="20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Z</a:t>
            </a:r>
            <a:r>
              <a:rPr i="0" lang="en-US" sz="20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?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08" name="Google Shape;308;p14">
            <a:hlinkClick action="ppaction://hlinkshowjump?jump=firstslide"/>
          </p:cNvPr>
          <p:cNvSpPr/>
          <p:nvPr/>
        </p:nvSpPr>
        <p:spPr>
          <a:xfrm>
            <a:off x="8458200" y="6248400"/>
            <a:ext cx="457200" cy="38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000"/>
                </a:moveTo>
                <a:lnTo>
                  <a:pt x="22500" y="60000"/>
                </a:lnTo>
                <a:lnTo>
                  <a:pt x="31875" y="60000"/>
                </a:lnTo>
                <a:lnTo>
                  <a:pt x="31875" y="105000"/>
                </a:lnTo>
                <a:lnTo>
                  <a:pt x="88125" y="105000"/>
                </a:lnTo>
                <a:lnTo>
                  <a:pt x="88125" y="60000"/>
                </a:lnTo>
                <a:lnTo>
                  <a:pt x="97500" y="60000"/>
                </a:lnTo>
                <a:lnTo>
                  <a:pt x="83438" y="43125"/>
                </a:lnTo>
                <a:lnTo>
                  <a:pt x="83438" y="20625"/>
                </a:lnTo>
                <a:lnTo>
                  <a:pt x="74063" y="20625"/>
                </a:lnTo>
                <a:lnTo>
                  <a:pt x="74063" y="31875"/>
                </a:lnTo>
                <a:close/>
              </a:path>
              <a:path extrusionOk="0" fill="darkenLess" h="120000" w="120000">
                <a:moveTo>
                  <a:pt x="83438" y="43125"/>
                </a:moveTo>
                <a:lnTo>
                  <a:pt x="83438" y="20625"/>
                </a:lnTo>
                <a:lnTo>
                  <a:pt x="74063" y="20625"/>
                </a:lnTo>
                <a:lnTo>
                  <a:pt x="74063" y="31875"/>
                </a:lnTo>
                <a:close/>
                <a:moveTo>
                  <a:pt x="31875" y="60000"/>
                </a:moveTo>
                <a:lnTo>
                  <a:pt x="31875" y="105000"/>
                </a:lnTo>
                <a:lnTo>
                  <a:pt x="55313" y="105000"/>
                </a:lnTo>
                <a:lnTo>
                  <a:pt x="55313" y="82500"/>
                </a:lnTo>
                <a:lnTo>
                  <a:pt x="64688" y="82500"/>
                </a:lnTo>
                <a:lnTo>
                  <a:pt x="64688" y="105000"/>
                </a:lnTo>
                <a:lnTo>
                  <a:pt x="88125" y="105000"/>
                </a:lnTo>
                <a:lnTo>
                  <a:pt x="88125" y="60000"/>
                </a:lnTo>
                <a:close/>
              </a:path>
              <a:path extrusionOk="0" fill="darken" h="120000" w="120000">
                <a:moveTo>
                  <a:pt x="60000" y="15000"/>
                </a:moveTo>
                <a:lnTo>
                  <a:pt x="22500" y="60000"/>
                </a:lnTo>
                <a:lnTo>
                  <a:pt x="97500" y="60000"/>
                </a:lnTo>
                <a:close/>
                <a:moveTo>
                  <a:pt x="55313" y="82500"/>
                </a:moveTo>
                <a:lnTo>
                  <a:pt x="64688" y="82500"/>
                </a:lnTo>
                <a:lnTo>
                  <a:pt x="64688" y="105000"/>
                </a:lnTo>
                <a:lnTo>
                  <a:pt x="55313" y="105000"/>
                </a:lnTo>
                <a:close/>
              </a:path>
              <a:path extrusionOk="0" fill="none" h="120000" w="120000">
                <a:moveTo>
                  <a:pt x="60000" y="15000"/>
                </a:moveTo>
                <a:lnTo>
                  <a:pt x="74063" y="31875"/>
                </a:lnTo>
                <a:lnTo>
                  <a:pt x="74063" y="20625"/>
                </a:lnTo>
                <a:lnTo>
                  <a:pt x="83438" y="20625"/>
                </a:lnTo>
                <a:lnTo>
                  <a:pt x="83438" y="43125"/>
                </a:lnTo>
                <a:lnTo>
                  <a:pt x="97500" y="60000"/>
                </a:lnTo>
                <a:lnTo>
                  <a:pt x="88125" y="60000"/>
                </a:lnTo>
                <a:lnTo>
                  <a:pt x="88125" y="105000"/>
                </a:lnTo>
                <a:lnTo>
                  <a:pt x="31875" y="105000"/>
                </a:lnTo>
                <a:lnTo>
                  <a:pt x="31875" y="60000"/>
                </a:lnTo>
                <a:lnTo>
                  <a:pt x="22500" y="60000"/>
                </a:lnTo>
                <a:close/>
                <a:moveTo>
                  <a:pt x="74063" y="31875"/>
                </a:moveTo>
                <a:lnTo>
                  <a:pt x="83438" y="43125"/>
                </a:lnTo>
                <a:moveTo>
                  <a:pt x="88125" y="60000"/>
                </a:moveTo>
                <a:lnTo>
                  <a:pt x="31875" y="60000"/>
                </a:lnTo>
                <a:moveTo>
                  <a:pt x="55313" y="105000"/>
                </a:moveTo>
                <a:lnTo>
                  <a:pt x="55313" y="82500"/>
                </a:lnTo>
                <a:lnTo>
                  <a:pt x="64688" y="82500"/>
                </a:lnTo>
                <a:lnTo>
                  <a:pt x="64688" y="105000"/>
                </a:lnTo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3359D"/>
        </a:soli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4"/>
          <p:cNvSpPr txBox="1"/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0" lang="en-US" sz="44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Put a </a:t>
            </a:r>
            <a:r>
              <a:rPr b="1" lang="en-US">
                <a:latin typeface="Raleway"/>
                <a:ea typeface="Raleway"/>
                <a:cs typeface="Raleway"/>
                <a:sym typeface="Raleway"/>
              </a:rPr>
              <a:t>(</a:t>
            </a:r>
            <a:r>
              <a:rPr b="1" i="0" lang="en-US" sz="44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Beta</a:t>
            </a:r>
            <a:r>
              <a:rPr b="1" lang="en-US">
                <a:latin typeface="Raleway"/>
                <a:ea typeface="Raleway"/>
                <a:cs typeface="Raleway"/>
                <a:sym typeface="Raleway"/>
              </a:rPr>
              <a:t>)</a:t>
            </a:r>
            <a:r>
              <a:rPr b="1" i="0" lang="en-US" sz="44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Hat on It - $</a:t>
            </a:r>
            <a:r>
              <a:rPr b="1" lang="en-US">
                <a:latin typeface="Raleway"/>
                <a:ea typeface="Raleway"/>
                <a:cs typeface="Raleway"/>
                <a:sym typeface="Raleway"/>
              </a:rPr>
              <a:t>2</a:t>
            </a:r>
            <a:r>
              <a:rPr b="1" i="0" lang="en-US" sz="44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00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44" name="Google Shape;144;p4"/>
          <p:cNvSpPr txBox="1"/>
          <p:nvPr/>
        </p:nvSpPr>
        <p:spPr>
          <a:xfrm>
            <a:off x="457200" y="1219200"/>
            <a:ext cx="82296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8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True or false: 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i="0" lang="en-US" sz="28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You can eliminate </a:t>
            </a:r>
            <a:r>
              <a:rPr b="1" i="0" lang="en-US" sz="28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omitted variable bias</a:t>
            </a:r>
            <a:r>
              <a:rPr i="0" lang="en-US" sz="28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(OVB) by adding more observations to a regression model.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45" name="Google Shape;145;p4"/>
          <p:cNvSpPr txBox="1"/>
          <p:nvPr/>
        </p:nvSpPr>
        <p:spPr>
          <a:xfrm>
            <a:off x="457200" y="3200400"/>
            <a:ext cx="8229600" cy="32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False!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i="0" lang="en-US" sz="28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OVB makes the OLS estimator both biased and inconsistent. Therefore reducing the variance of the estimator by increasing </a:t>
            </a:r>
            <a:r>
              <a:rPr b="1" i="0" lang="en-US" sz="28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n</a:t>
            </a:r>
            <a:r>
              <a:rPr i="0" lang="en-US" sz="28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does not eliminate the bias asymptotically (the OLS estimator does not converge on the true value).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46" name="Google Shape;146;p4">
            <a:hlinkClick action="ppaction://hlinkshowjump?jump=firstslide"/>
          </p:cNvPr>
          <p:cNvSpPr/>
          <p:nvPr/>
        </p:nvSpPr>
        <p:spPr>
          <a:xfrm>
            <a:off x="8458200" y="6248400"/>
            <a:ext cx="457200" cy="38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000"/>
                </a:moveTo>
                <a:lnTo>
                  <a:pt x="22500" y="60000"/>
                </a:lnTo>
                <a:lnTo>
                  <a:pt x="31875" y="60000"/>
                </a:lnTo>
                <a:lnTo>
                  <a:pt x="31875" y="105000"/>
                </a:lnTo>
                <a:lnTo>
                  <a:pt x="88125" y="105000"/>
                </a:lnTo>
                <a:lnTo>
                  <a:pt x="88125" y="60000"/>
                </a:lnTo>
                <a:lnTo>
                  <a:pt x="97500" y="60000"/>
                </a:lnTo>
                <a:lnTo>
                  <a:pt x="83438" y="43125"/>
                </a:lnTo>
                <a:lnTo>
                  <a:pt x="83438" y="20625"/>
                </a:lnTo>
                <a:lnTo>
                  <a:pt x="74063" y="20625"/>
                </a:lnTo>
                <a:lnTo>
                  <a:pt x="74063" y="31875"/>
                </a:lnTo>
                <a:close/>
              </a:path>
              <a:path extrusionOk="0" fill="darkenLess" h="120000" w="120000">
                <a:moveTo>
                  <a:pt x="83438" y="43125"/>
                </a:moveTo>
                <a:lnTo>
                  <a:pt x="83438" y="20625"/>
                </a:lnTo>
                <a:lnTo>
                  <a:pt x="74063" y="20625"/>
                </a:lnTo>
                <a:lnTo>
                  <a:pt x="74063" y="31875"/>
                </a:lnTo>
                <a:close/>
                <a:moveTo>
                  <a:pt x="31875" y="60000"/>
                </a:moveTo>
                <a:lnTo>
                  <a:pt x="31875" y="105000"/>
                </a:lnTo>
                <a:lnTo>
                  <a:pt x="55313" y="105000"/>
                </a:lnTo>
                <a:lnTo>
                  <a:pt x="55313" y="82500"/>
                </a:lnTo>
                <a:lnTo>
                  <a:pt x="64688" y="82500"/>
                </a:lnTo>
                <a:lnTo>
                  <a:pt x="64688" y="105000"/>
                </a:lnTo>
                <a:lnTo>
                  <a:pt x="88125" y="105000"/>
                </a:lnTo>
                <a:lnTo>
                  <a:pt x="88125" y="60000"/>
                </a:lnTo>
                <a:close/>
              </a:path>
              <a:path extrusionOk="0" fill="darken" h="120000" w="120000">
                <a:moveTo>
                  <a:pt x="60000" y="15000"/>
                </a:moveTo>
                <a:lnTo>
                  <a:pt x="22500" y="60000"/>
                </a:lnTo>
                <a:lnTo>
                  <a:pt x="97500" y="60000"/>
                </a:lnTo>
                <a:close/>
                <a:moveTo>
                  <a:pt x="55313" y="82500"/>
                </a:moveTo>
                <a:lnTo>
                  <a:pt x="64688" y="82500"/>
                </a:lnTo>
                <a:lnTo>
                  <a:pt x="64688" y="105000"/>
                </a:lnTo>
                <a:lnTo>
                  <a:pt x="55313" y="105000"/>
                </a:lnTo>
                <a:close/>
              </a:path>
              <a:path extrusionOk="0" fill="none" h="120000" w="120000">
                <a:moveTo>
                  <a:pt x="60000" y="15000"/>
                </a:moveTo>
                <a:lnTo>
                  <a:pt x="74063" y="31875"/>
                </a:lnTo>
                <a:lnTo>
                  <a:pt x="74063" y="20625"/>
                </a:lnTo>
                <a:lnTo>
                  <a:pt x="83438" y="20625"/>
                </a:lnTo>
                <a:lnTo>
                  <a:pt x="83438" y="43125"/>
                </a:lnTo>
                <a:lnTo>
                  <a:pt x="97500" y="60000"/>
                </a:lnTo>
                <a:lnTo>
                  <a:pt x="88125" y="60000"/>
                </a:lnTo>
                <a:lnTo>
                  <a:pt x="88125" y="105000"/>
                </a:lnTo>
                <a:lnTo>
                  <a:pt x="31875" y="105000"/>
                </a:lnTo>
                <a:lnTo>
                  <a:pt x="31875" y="60000"/>
                </a:lnTo>
                <a:lnTo>
                  <a:pt x="22500" y="60000"/>
                </a:lnTo>
                <a:close/>
                <a:moveTo>
                  <a:pt x="74063" y="31875"/>
                </a:moveTo>
                <a:lnTo>
                  <a:pt x="83438" y="43125"/>
                </a:lnTo>
                <a:moveTo>
                  <a:pt x="88125" y="60000"/>
                </a:moveTo>
                <a:lnTo>
                  <a:pt x="31875" y="60000"/>
                </a:lnTo>
                <a:moveTo>
                  <a:pt x="55313" y="105000"/>
                </a:moveTo>
                <a:lnTo>
                  <a:pt x="55313" y="82500"/>
                </a:lnTo>
                <a:lnTo>
                  <a:pt x="64688" y="82500"/>
                </a:lnTo>
                <a:lnTo>
                  <a:pt x="64688" y="105000"/>
                </a:lnTo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7" name="Google Shape;147;p4"/>
          <p:cNvSpPr/>
          <p:nvPr/>
        </p:nvSpPr>
        <p:spPr>
          <a:xfrm>
            <a:off x="8366100" y="107875"/>
            <a:ext cx="641400" cy="278700"/>
          </a:xfrm>
          <a:prstGeom prst="roundRect">
            <a:avLst>
              <a:gd fmla="val 16667" name="adj"/>
            </a:avLst>
          </a:prstGeom>
          <a:solidFill>
            <a:srgbClr val="E6913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hlink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action="ppaction://hlinksldjump" r:id="rId3"/>
              </a:rPr>
              <a:t>Clue</a:t>
            </a:r>
            <a:endParaRPr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3359D"/>
        </a:solidFill>
      </p:bgPr>
    </p:bg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5"/>
          <p:cNvSpPr txBox="1"/>
          <p:nvPr>
            <p:ph type="title"/>
          </p:nvPr>
        </p:nvSpPr>
        <p:spPr>
          <a:xfrm>
            <a:off x="457200" y="-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b="1" i="0" lang="en-US" sz="36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Positive Interactions - $400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14" name="Google Shape;314;p15"/>
          <p:cNvSpPr txBox="1"/>
          <p:nvPr/>
        </p:nvSpPr>
        <p:spPr>
          <a:xfrm>
            <a:off x="457200" y="685800"/>
            <a:ext cx="8229600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0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Suppose you estimate the following regression model: </a:t>
            </a:r>
            <a:endParaRPr sz="2000">
              <a:latin typeface="Raleway"/>
              <a:ea typeface="Raleway"/>
              <a:cs typeface="Raleway"/>
              <a:sym typeface="Raleway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Y = β</a:t>
            </a:r>
            <a:r>
              <a:rPr b="1" baseline="-25000"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0</a:t>
            </a:r>
            <a:r>
              <a:rPr b="1"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+ β</a:t>
            </a:r>
            <a:r>
              <a:rPr b="1" baseline="-25000"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1</a:t>
            </a:r>
            <a:r>
              <a:rPr b="1"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X + β</a:t>
            </a:r>
            <a:r>
              <a:rPr b="1" baseline="-25000"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2</a:t>
            </a:r>
            <a:r>
              <a:rPr b="1"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X</a:t>
            </a:r>
            <a:r>
              <a:rPr b="1" lang="en-US" sz="2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ᐧ</a:t>
            </a:r>
            <a:r>
              <a:rPr b="1"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Z + u</a:t>
            </a:r>
            <a:endParaRPr b="1" sz="20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i="0" lang="en-US" sz="20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Where </a:t>
            </a:r>
            <a:r>
              <a:rPr b="1" i="0" lang="en-US" sz="20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Y</a:t>
            </a:r>
            <a:r>
              <a:rPr i="0" lang="en-US" sz="20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is a continuous outcome variable, </a:t>
            </a:r>
            <a:r>
              <a:rPr b="1" i="0" lang="en-US" sz="20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Z </a:t>
            </a:r>
            <a:r>
              <a:rPr i="0" lang="en-US" sz="20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is a binary variable, and </a:t>
            </a:r>
            <a:r>
              <a:rPr b="1" i="0" lang="en-US" sz="20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X</a:t>
            </a:r>
            <a:r>
              <a:rPr i="0" lang="en-US" sz="20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is a continuous variable. </a:t>
            </a:r>
            <a:endParaRPr i="0" sz="2000" u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i="0" lang="en-US" sz="20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What assumption are you implicitly making about the </a:t>
            </a:r>
            <a:r>
              <a:rPr lang="en-US" sz="2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relationship between </a:t>
            </a:r>
            <a:r>
              <a:rPr b="1" i="0" lang="en-US" sz="20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X, Z, Y</a:t>
            </a:r>
            <a:r>
              <a:rPr i="0" lang="en-US" sz="20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? </a:t>
            </a:r>
            <a:endParaRPr i="0" sz="2000" u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i="0" lang="en-US" sz="20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What are the implications of that assumption?</a:t>
            </a:r>
            <a:endParaRPr sz="20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15" name="Google Shape;315;p15"/>
          <p:cNvSpPr txBox="1"/>
          <p:nvPr/>
        </p:nvSpPr>
        <p:spPr>
          <a:xfrm>
            <a:off x="457200" y="3505200"/>
            <a:ext cx="82296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0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The implicit assumption here is that the coefficient on your lower-order term, which might be </a:t>
            </a:r>
            <a:r>
              <a:rPr b="1" i="0" lang="en-US" sz="20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β</a:t>
            </a:r>
            <a:r>
              <a:rPr b="1" baseline="-25000" i="0" lang="en-US" sz="20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3</a:t>
            </a:r>
            <a:r>
              <a:rPr b="1" i="0" lang="en-US" sz="20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Z</a:t>
            </a:r>
            <a:r>
              <a:rPr i="0" lang="en-US" sz="20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, is zero. </a:t>
            </a:r>
            <a:endParaRPr i="0" sz="2000" u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i="0" lang="en-US" sz="20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This suggests that you think there is no difference between the </a:t>
            </a:r>
            <a:r>
              <a:rPr b="1" i="0" lang="en-US" sz="20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Z = 0 </a:t>
            </a:r>
            <a:r>
              <a:rPr i="0" lang="en-US" sz="20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and </a:t>
            </a:r>
            <a:r>
              <a:rPr b="1" i="0" lang="en-US" sz="20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Z = 1</a:t>
            </a:r>
            <a:r>
              <a:rPr i="0" lang="en-US" sz="20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group when X is zero. </a:t>
            </a:r>
            <a:endParaRPr i="0" sz="2000" u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i="0" lang="en-US" sz="20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While that might be reasonable under some circumstances, you typically don't know enough to justify this assumption in practice. The implication is that your slope estimates for </a:t>
            </a:r>
            <a:r>
              <a:rPr b="1" i="0" lang="en-US" sz="20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X</a:t>
            </a:r>
            <a:r>
              <a:rPr i="0" lang="en-US" sz="20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at each level of</a:t>
            </a:r>
            <a:r>
              <a:rPr b="1" i="0" lang="en-US" sz="20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Z</a:t>
            </a:r>
            <a:r>
              <a:rPr i="0" lang="en-US" sz="20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will be distorted. Can conduct an </a:t>
            </a:r>
            <a:r>
              <a:rPr b="1" lang="en-US" sz="2000">
                <a:solidFill>
                  <a:schemeClr val="hlink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3"/>
              </a:rPr>
              <a:t>F Test</a:t>
            </a:r>
            <a:r>
              <a:rPr lang="en-US" sz="2000">
                <a:solidFill>
                  <a:schemeClr val="hlink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4"/>
              </a:rPr>
              <a:t> (see sl</a:t>
            </a:r>
            <a:r>
              <a:rPr lang="en-US" sz="2000">
                <a:solidFill>
                  <a:schemeClr val="hlink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5"/>
              </a:rPr>
              <a:t>ide 21).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16" name="Google Shape;316;p15">
            <a:hlinkClick action="ppaction://hlinkshowjump?jump=firstslide"/>
          </p:cNvPr>
          <p:cNvSpPr/>
          <p:nvPr/>
        </p:nvSpPr>
        <p:spPr>
          <a:xfrm>
            <a:off x="8458200" y="6248400"/>
            <a:ext cx="457200" cy="38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000"/>
                </a:moveTo>
                <a:lnTo>
                  <a:pt x="22500" y="60000"/>
                </a:lnTo>
                <a:lnTo>
                  <a:pt x="31875" y="60000"/>
                </a:lnTo>
                <a:lnTo>
                  <a:pt x="31875" y="105000"/>
                </a:lnTo>
                <a:lnTo>
                  <a:pt x="88125" y="105000"/>
                </a:lnTo>
                <a:lnTo>
                  <a:pt x="88125" y="60000"/>
                </a:lnTo>
                <a:lnTo>
                  <a:pt x="97500" y="60000"/>
                </a:lnTo>
                <a:lnTo>
                  <a:pt x="83438" y="43125"/>
                </a:lnTo>
                <a:lnTo>
                  <a:pt x="83438" y="20625"/>
                </a:lnTo>
                <a:lnTo>
                  <a:pt x="74063" y="20625"/>
                </a:lnTo>
                <a:lnTo>
                  <a:pt x="74063" y="31875"/>
                </a:lnTo>
                <a:close/>
              </a:path>
              <a:path extrusionOk="0" fill="darkenLess" h="120000" w="120000">
                <a:moveTo>
                  <a:pt x="83438" y="43125"/>
                </a:moveTo>
                <a:lnTo>
                  <a:pt x="83438" y="20625"/>
                </a:lnTo>
                <a:lnTo>
                  <a:pt x="74063" y="20625"/>
                </a:lnTo>
                <a:lnTo>
                  <a:pt x="74063" y="31875"/>
                </a:lnTo>
                <a:close/>
                <a:moveTo>
                  <a:pt x="31875" y="60000"/>
                </a:moveTo>
                <a:lnTo>
                  <a:pt x="31875" y="105000"/>
                </a:lnTo>
                <a:lnTo>
                  <a:pt x="55313" y="105000"/>
                </a:lnTo>
                <a:lnTo>
                  <a:pt x="55313" y="82500"/>
                </a:lnTo>
                <a:lnTo>
                  <a:pt x="64688" y="82500"/>
                </a:lnTo>
                <a:lnTo>
                  <a:pt x="64688" y="105000"/>
                </a:lnTo>
                <a:lnTo>
                  <a:pt x="88125" y="105000"/>
                </a:lnTo>
                <a:lnTo>
                  <a:pt x="88125" y="60000"/>
                </a:lnTo>
                <a:close/>
              </a:path>
              <a:path extrusionOk="0" fill="darken" h="120000" w="120000">
                <a:moveTo>
                  <a:pt x="60000" y="15000"/>
                </a:moveTo>
                <a:lnTo>
                  <a:pt x="22500" y="60000"/>
                </a:lnTo>
                <a:lnTo>
                  <a:pt x="97500" y="60000"/>
                </a:lnTo>
                <a:close/>
                <a:moveTo>
                  <a:pt x="55313" y="82500"/>
                </a:moveTo>
                <a:lnTo>
                  <a:pt x="64688" y="82500"/>
                </a:lnTo>
                <a:lnTo>
                  <a:pt x="64688" y="105000"/>
                </a:lnTo>
                <a:lnTo>
                  <a:pt x="55313" y="105000"/>
                </a:lnTo>
                <a:close/>
              </a:path>
              <a:path extrusionOk="0" fill="none" h="120000" w="120000">
                <a:moveTo>
                  <a:pt x="60000" y="15000"/>
                </a:moveTo>
                <a:lnTo>
                  <a:pt x="74063" y="31875"/>
                </a:lnTo>
                <a:lnTo>
                  <a:pt x="74063" y="20625"/>
                </a:lnTo>
                <a:lnTo>
                  <a:pt x="83438" y="20625"/>
                </a:lnTo>
                <a:lnTo>
                  <a:pt x="83438" y="43125"/>
                </a:lnTo>
                <a:lnTo>
                  <a:pt x="97500" y="60000"/>
                </a:lnTo>
                <a:lnTo>
                  <a:pt x="88125" y="60000"/>
                </a:lnTo>
                <a:lnTo>
                  <a:pt x="88125" y="105000"/>
                </a:lnTo>
                <a:lnTo>
                  <a:pt x="31875" y="105000"/>
                </a:lnTo>
                <a:lnTo>
                  <a:pt x="31875" y="60000"/>
                </a:lnTo>
                <a:lnTo>
                  <a:pt x="22500" y="60000"/>
                </a:lnTo>
                <a:close/>
                <a:moveTo>
                  <a:pt x="74063" y="31875"/>
                </a:moveTo>
                <a:lnTo>
                  <a:pt x="83438" y="43125"/>
                </a:lnTo>
                <a:moveTo>
                  <a:pt x="88125" y="60000"/>
                </a:moveTo>
                <a:lnTo>
                  <a:pt x="31875" y="60000"/>
                </a:lnTo>
                <a:moveTo>
                  <a:pt x="55313" y="105000"/>
                </a:moveTo>
                <a:lnTo>
                  <a:pt x="55313" y="82500"/>
                </a:lnTo>
                <a:lnTo>
                  <a:pt x="64688" y="82500"/>
                </a:lnTo>
                <a:lnTo>
                  <a:pt x="64688" y="105000"/>
                </a:lnTo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17" name="Google Shape;317;p15"/>
          <p:cNvSpPr/>
          <p:nvPr/>
        </p:nvSpPr>
        <p:spPr>
          <a:xfrm>
            <a:off x="7633200" y="6350700"/>
            <a:ext cx="641400" cy="278700"/>
          </a:xfrm>
          <a:prstGeom prst="roundRect">
            <a:avLst>
              <a:gd fmla="val 16667" name="adj"/>
            </a:avLst>
          </a:prstGeom>
          <a:solidFill>
            <a:srgbClr val="E6913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hlink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action="ppaction://hlinkshowjump?jump=nextslide"/>
              </a:rPr>
              <a:t>Clue</a:t>
            </a:r>
            <a:endParaRPr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3359D"/>
        </a:solidFill>
      </p:bgPr>
    </p:bg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d3e1de0c2c_0_58"/>
          <p:cNvSpPr txBox="1"/>
          <p:nvPr>
            <p:ph type="title"/>
          </p:nvPr>
        </p:nvSpPr>
        <p:spPr>
          <a:xfrm>
            <a:off x="457200" y="-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b="1" i="0" lang="en-US" sz="36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Positive Interactions - $400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23" name="Google Shape;323;gd3e1de0c2c_0_58"/>
          <p:cNvSpPr txBox="1"/>
          <p:nvPr/>
        </p:nvSpPr>
        <p:spPr>
          <a:xfrm>
            <a:off x="457200" y="685800"/>
            <a:ext cx="8229600" cy="50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0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Suppose you estimate the following regression model: </a:t>
            </a:r>
            <a:endParaRPr sz="2000">
              <a:latin typeface="Raleway"/>
              <a:ea typeface="Raleway"/>
              <a:cs typeface="Raleway"/>
              <a:sym typeface="Raleway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Y = β</a:t>
            </a:r>
            <a:r>
              <a:rPr b="1" baseline="-25000"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0</a:t>
            </a:r>
            <a:r>
              <a:rPr b="1"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+ β</a:t>
            </a:r>
            <a:r>
              <a:rPr b="1" baseline="-25000"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1</a:t>
            </a:r>
            <a:r>
              <a:rPr b="1"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X + β</a:t>
            </a:r>
            <a:r>
              <a:rPr b="1" baseline="-25000"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2</a:t>
            </a:r>
            <a:r>
              <a:rPr b="1"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X</a:t>
            </a:r>
            <a:r>
              <a:rPr b="1" lang="en-US" sz="2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ᐧ</a:t>
            </a:r>
            <a:r>
              <a:rPr b="1"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Z + u</a:t>
            </a:r>
            <a:endParaRPr b="1" sz="20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i="0" lang="en-US" sz="20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Where </a:t>
            </a:r>
            <a:r>
              <a:rPr b="1" i="0" lang="en-US" sz="20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Y</a:t>
            </a:r>
            <a:r>
              <a:rPr i="0" lang="en-US" sz="20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is a continuous outcome variable, </a:t>
            </a:r>
            <a:r>
              <a:rPr b="1" i="0" lang="en-US" sz="20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Z </a:t>
            </a:r>
            <a:r>
              <a:rPr i="0" lang="en-US" sz="20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is a binary variable, and </a:t>
            </a:r>
            <a:r>
              <a:rPr b="1" i="0" lang="en-US" sz="20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X</a:t>
            </a:r>
            <a:r>
              <a:rPr i="0" lang="en-US" sz="20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is a continuous variable. </a:t>
            </a:r>
            <a:endParaRPr i="0" sz="2000" u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i="0" lang="en-US" sz="20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What assumption are you implicitly making about the </a:t>
            </a:r>
            <a:r>
              <a:rPr lang="en-US" sz="2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relationship between </a:t>
            </a:r>
            <a:r>
              <a:rPr b="1" i="0" lang="en-US" sz="20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X, Z, Y</a:t>
            </a:r>
            <a:r>
              <a:rPr i="0" lang="en-US" sz="20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? </a:t>
            </a:r>
            <a:endParaRPr i="0" sz="2000" u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i="0" lang="en-US" sz="20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What are the implications of that assumption?</a:t>
            </a:r>
            <a:endParaRPr i="0" sz="2000" u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Hint: you’re assuming </a:t>
            </a:r>
            <a:r>
              <a:rPr i="1" lang="en-US" sz="2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something </a:t>
            </a:r>
            <a:r>
              <a:rPr lang="en-US" sz="2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is zero in the population regression.</a:t>
            </a:r>
            <a:endParaRPr sz="2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24" name="Google Shape;324;gd3e1de0c2c_0_58">
            <a:hlinkClick action="ppaction://hlinkshowjump?jump=firstslide"/>
          </p:cNvPr>
          <p:cNvSpPr/>
          <p:nvPr/>
        </p:nvSpPr>
        <p:spPr>
          <a:xfrm>
            <a:off x="8458200" y="6248400"/>
            <a:ext cx="457200" cy="38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000"/>
                </a:moveTo>
                <a:lnTo>
                  <a:pt x="22500" y="60000"/>
                </a:lnTo>
                <a:lnTo>
                  <a:pt x="31875" y="60000"/>
                </a:lnTo>
                <a:lnTo>
                  <a:pt x="31875" y="105000"/>
                </a:lnTo>
                <a:lnTo>
                  <a:pt x="88125" y="105000"/>
                </a:lnTo>
                <a:lnTo>
                  <a:pt x="88125" y="60000"/>
                </a:lnTo>
                <a:lnTo>
                  <a:pt x="97500" y="60000"/>
                </a:lnTo>
                <a:lnTo>
                  <a:pt x="83438" y="43125"/>
                </a:lnTo>
                <a:lnTo>
                  <a:pt x="83438" y="20625"/>
                </a:lnTo>
                <a:lnTo>
                  <a:pt x="74063" y="20625"/>
                </a:lnTo>
                <a:lnTo>
                  <a:pt x="74063" y="31875"/>
                </a:lnTo>
                <a:close/>
              </a:path>
              <a:path extrusionOk="0" fill="darkenLess" h="120000" w="120000">
                <a:moveTo>
                  <a:pt x="83438" y="43125"/>
                </a:moveTo>
                <a:lnTo>
                  <a:pt x="83438" y="20625"/>
                </a:lnTo>
                <a:lnTo>
                  <a:pt x="74063" y="20625"/>
                </a:lnTo>
                <a:lnTo>
                  <a:pt x="74063" y="31875"/>
                </a:lnTo>
                <a:close/>
                <a:moveTo>
                  <a:pt x="31875" y="60000"/>
                </a:moveTo>
                <a:lnTo>
                  <a:pt x="31875" y="105000"/>
                </a:lnTo>
                <a:lnTo>
                  <a:pt x="55313" y="105000"/>
                </a:lnTo>
                <a:lnTo>
                  <a:pt x="55313" y="82500"/>
                </a:lnTo>
                <a:lnTo>
                  <a:pt x="64688" y="82500"/>
                </a:lnTo>
                <a:lnTo>
                  <a:pt x="64688" y="105000"/>
                </a:lnTo>
                <a:lnTo>
                  <a:pt x="88125" y="105000"/>
                </a:lnTo>
                <a:lnTo>
                  <a:pt x="88125" y="60000"/>
                </a:lnTo>
                <a:close/>
              </a:path>
              <a:path extrusionOk="0" fill="darken" h="120000" w="120000">
                <a:moveTo>
                  <a:pt x="60000" y="15000"/>
                </a:moveTo>
                <a:lnTo>
                  <a:pt x="22500" y="60000"/>
                </a:lnTo>
                <a:lnTo>
                  <a:pt x="97500" y="60000"/>
                </a:lnTo>
                <a:close/>
                <a:moveTo>
                  <a:pt x="55313" y="82500"/>
                </a:moveTo>
                <a:lnTo>
                  <a:pt x="64688" y="82500"/>
                </a:lnTo>
                <a:lnTo>
                  <a:pt x="64688" y="105000"/>
                </a:lnTo>
                <a:lnTo>
                  <a:pt x="55313" y="105000"/>
                </a:lnTo>
                <a:close/>
              </a:path>
              <a:path extrusionOk="0" fill="none" h="120000" w="120000">
                <a:moveTo>
                  <a:pt x="60000" y="15000"/>
                </a:moveTo>
                <a:lnTo>
                  <a:pt x="74063" y="31875"/>
                </a:lnTo>
                <a:lnTo>
                  <a:pt x="74063" y="20625"/>
                </a:lnTo>
                <a:lnTo>
                  <a:pt x="83438" y="20625"/>
                </a:lnTo>
                <a:lnTo>
                  <a:pt x="83438" y="43125"/>
                </a:lnTo>
                <a:lnTo>
                  <a:pt x="97500" y="60000"/>
                </a:lnTo>
                <a:lnTo>
                  <a:pt x="88125" y="60000"/>
                </a:lnTo>
                <a:lnTo>
                  <a:pt x="88125" y="105000"/>
                </a:lnTo>
                <a:lnTo>
                  <a:pt x="31875" y="105000"/>
                </a:lnTo>
                <a:lnTo>
                  <a:pt x="31875" y="60000"/>
                </a:lnTo>
                <a:lnTo>
                  <a:pt x="22500" y="60000"/>
                </a:lnTo>
                <a:close/>
                <a:moveTo>
                  <a:pt x="74063" y="31875"/>
                </a:moveTo>
                <a:lnTo>
                  <a:pt x="83438" y="43125"/>
                </a:lnTo>
                <a:moveTo>
                  <a:pt x="88125" y="60000"/>
                </a:moveTo>
                <a:lnTo>
                  <a:pt x="31875" y="60000"/>
                </a:lnTo>
                <a:moveTo>
                  <a:pt x="55313" y="105000"/>
                </a:moveTo>
                <a:lnTo>
                  <a:pt x="55313" y="82500"/>
                </a:lnTo>
                <a:lnTo>
                  <a:pt x="64688" y="82500"/>
                </a:lnTo>
                <a:lnTo>
                  <a:pt x="64688" y="105000"/>
                </a:lnTo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25" name="Google Shape;325;gd3e1de0c2c_0_58"/>
          <p:cNvSpPr/>
          <p:nvPr/>
        </p:nvSpPr>
        <p:spPr>
          <a:xfrm>
            <a:off x="7672450" y="6299550"/>
            <a:ext cx="641400" cy="278700"/>
          </a:xfrm>
          <a:prstGeom prst="roundRect">
            <a:avLst>
              <a:gd fmla="val 16667" name="adj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dk1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action="ppaction://hlinkshowjump?jump=previousslide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Back</a:t>
            </a:r>
            <a:endParaRPr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3359D"/>
        </a:solidFill>
      </p:bgPr>
    </p:bg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6"/>
          <p:cNvSpPr txBox="1"/>
          <p:nvPr>
            <p:ph type="title"/>
          </p:nvPr>
        </p:nvSpPr>
        <p:spPr>
          <a:xfrm>
            <a:off x="304800" y="-228600"/>
            <a:ext cx="8686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0" lang="en-US" sz="36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Positive Interactions - $600</a:t>
            </a:r>
            <a:endParaRPr sz="36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31" name="Google Shape;331;p16"/>
          <p:cNvSpPr txBox="1"/>
          <p:nvPr/>
        </p:nvSpPr>
        <p:spPr>
          <a:xfrm>
            <a:off x="457200" y="609600"/>
            <a:ext cx="82296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0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Suppose you estimate the following regression model: </a:t>
            </a:r>
            <a:endParaRPr sz="2000">
              <a:latin typeface="Raleway"/>
              <a:ea typeface="Raleway"/>
              <a:cs typeface="Raleway"/>
              <a:sym typeface="Raleway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Y = β</a:t>
            </a:r>
            <a:r>
              <a:rPr b="1" baseline="-25000"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0</a:t>
            </a:r>
            <a:r>
              <a:rPr b="1"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+ β</a:t>
            </a:r>
            <a:r>
              <a:rPr b="1" baseline="-25000"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1</a:t>
            </a:r>
            <a:r>
              <a:rPr b="1"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X + β</a:t>
            </a:r>
            <a:r>
              <a:rPr b="1" baseline="-25000"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2</a:t>
            </a:r>
            <a:r>
              <a:rPr b="1"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Z + β</a:t>
            </a:r>
            <a:r>
              <a:rPr b="1" baseline="-25000"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3</a:t>
            </a:r>
            <a:r>
              <a:rPr b="1"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X</a:t>
            </a:r>
            <a:r>
              <a:rPr b="1" lang="en-US" sz="2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ᐧ</a:t>
            </a:r>
            <a:r>
              <a:rPr b="1"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Z + u</a:t>
            </a:r>
            <a:endParaRPr b="1" sz="20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i="0" lang="en-US" sz="20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Where </a:t>
            </a:r>
            <a:r>
              <a:rPr b="1" i="0" lang="en-US" sz="20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X</a:t>
            </a:r>
            <a:r>
              <a:rPr i="0" lang="en-US" sz="20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, </a:t>
            </a:r>
            <a:r>
              <a:rPr b="1" i="0" lang="en-US" sz="20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Y</a:t>
            </a:r>
            <a:r>
              <a:rPr i="0" lang="en-US" sz="20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, and </a:t>
            </a:r>
            <a:r>
              <a:rPr b="1" i="0" lang="en-US" sz="20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Z</a:t>
            </a:r>
            <a:r>
              <a:rPr i="0" lang="en-US" sz="20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are all continuous variables. Suppose </a:t>
            </a:r>
            <a:endParaRPr i="0" sz="2000" u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"/>
              <a:buChar char="●"/>
            </a:pPr>
            <a:r>
              <a:rPr b="1" i="0" lang="en-US" sz="20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Y</a:t>
            </a:r>
            <a:r>
              <a:rPr i="0" lang="en-US" sz="20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is wage income in USD, </a:t>
            </a:r>
            <a:endParaRPr i="0" sz="2000" u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"/>
              <a:buChar char="●"/>
            </a:pPr>
            <a:r>
              <a:rPr b="1" i="0" lang="en-US" sz="20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X</a:t>
            </a:r>
            <a:r>
              <a:rPr i="0" lang="en-US" sz="20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is years of work experience and</a:t>
            </a:r>
            <a:r>
              <a:rPr b="1" i="0" lang="en-US" sz="20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b="1" i="0" sz="2000" u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"/>
              <a:buChar char="●"/>
            </a:pPr>
            <a:r>
              <a:rPr b="1" i="0" lang="en-US" sz="20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Z </a:t>
            </a:r>
            <a:r>
              <a:rPr i="0" lang="en-US" sz="20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is </a:t>
            </a:r>
            <a:r>
              <a:rPr lang="en-US" sz="2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# </a:t>
            </a:r>
            <a:r>
              <a:rPr i="0" lang="en-US" sz="20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of merit-based promotions received </a:t>
            </a:r>
            <a:r>
              <a:rPr lang="en-US" sz="2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while </a:t>
            </a:r>
            <a:r>
              <a:rPr i="0" lang="en-US" sz="20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in workforce</a:t>
            </a:r>
            <a:endParaRPr sz="2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i="0" lang="en-US" sz="20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What is the substantive interpretation of</a:t>
            </a:r>
            <a:r>
              <a:rPr b="1" i="0" lang="en-US" sz="20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β</a:t>
            </a:r>
            <a:r>
              <a:rPr b="1" baseline="-25000" i="0" lang="en-US" sz="20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3</a:t>
            </a:r>
            <a:r>
              <a:rPr i="0" lang="en-US" sz="20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?</a:t>
            </a:r>
            <a:endParaRPr sz="20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32" name="Google Shape;332;p16"/>
          <p:cNvSpPr txBox="1"/>
          <p:nvPr/>
        </p:nvSpPr>
        <p:spPr>
          <a:xfrm>
            <a:off x="457200" y="3657600"/>
            <a:ext cx="8229600" cy="26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β</a:t>
            </a:r>
            <a:r>
              <a:rPr b="1" baseline="-25000" i="0" lang="en-US" sz="20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3</a:t>
            </a:r>
            <a:r>
              <a:rPr i="0" lang="en-US" sz="20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tells us the </a:t>
            </a:r>
            <a:r>
              <a:rPr i="1" lang="en-US" sz="20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change in the effect that years of work experience has on wage income given a one unit change in the number of promotions an individual has received</a:t>
            </a:r>
            <a:r>
              <a:rPr i="1" lang="en-US" sz="2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i="1" lang="en-US" sz="20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in the workforce</a:t>
            </a:r>
            <a:r>
              <a:rPr i="0" lang="en-US" sz="20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. </a:t>
            </a:r>
            <a:endParaRPr i="0" sz="2000" u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0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We might use a model like this if we think an individual's wage income depends on some interaction between their work experience (seniority) and some proxy for their productivity (promotions).</a:t>
            </a:r>
            <a:endParaRPr sz="20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33" name="Google Shape;333;p16">
            <a:hlinkClick action="ppaction://hlinkshowjump?jump=firstslide"/>
          </p:cNvPr>
          <p:cNvSpPr/>
          <p:nvPr/>
        </p:nvSpPr>
        <p:spPr>
          <a:xfrm>
            <a:off x="8458200" y="6248400"/>
            <a:ext cx="457200" cy="38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000"/>
                </a:moveTo>
                <a:lnTo>
                  <a:pt x="22500" y="60000"/>
                </a:lnTo>
                <a:lnTo>
                  <a:pt x="31875" y="60000"/>
                </a:lnTo>
                <a:lnTo>
                  <a:pt x="31875" y="105000"/>
                </a:lnTo>
                <a:lnTo>
                  <a:pt x="88125" y="105000"/>
                </a:lnTo>
                <a:lnTo>
                  <a:pt x="88125" y="60000"/>
                </a:lnTo>
                <a:lnTo>
                  <a:pt x="97500" y="60000"/>
                </a:lnTo>
                <a:lnTo>
                  <a:pt x="83438" y="43125"/>
                </a:lnTo>
                <a:lnTo>
                  <a:pt x="83438" y="20625"/>
                </a:lnTo>
                <a:lnTo>
                  <a:pt x="74063" y="20625"/>
                </a:lnTo>
                <a:lnTo>
                  <a:pt x="74063" y="31875"/>
                </a:lnTo>
                <a:close/>
              </a:path>
              <a:path extrusionOk="0" fill="darkenLess" h="120000" w="120000">
                <a:moveTo>
                  <a:pt x="83438" y="43125"/>
                </a:moveTo>
                <a:lnTo>
                  <a:pt x="83438" y="20625"/>
                </a:lnTo>
                <a:lnTo>
                  <a:pt x="74063" y="20625"/>
                </a:lnTo>
                <a:lnTo>
                  <a:pt x="74063" y="31875"/>
                </a:lnTo>
                <a:close/>
                <a:moveTo>
                  <a:pt x="31875" y="60000"/>
                </a:moveTo>
                <a:lnTo>
                  <a:pt x="31875" y="105000"/>
                </a:lnTo>
                <a:lnTo>
                  <a:pt x="55313" y="105000"/>
                </a:lnTo>
                <a:lnTo>
                  <a:pt x="55313" y="82500"/>
                </a:lnTo>
                <a:lnTo>
                  <a:pt x="64688" y="82500"/>
                </a:lnTo>
                <a:lnTo>
                  <a:pt x="64688" y="105000"/>
                </a:lnTo>
                <a:lnTo>
                  <a:pt x="88125" y="105000"/>
                </a:lnTo>
                <a:lnTo>
                  <a:pt x="88125" y="60000"/>
                </a:lnTo>
                <a:close/>
              </a:path>
              <a:path extrusionOk="0" fill="darken" h="120000" w="120000">
                <a:moveTo>
                  <a:pt x="60000" y="15000"/>
                </a:moveTo>
                <a:lnTo>
                  <a:pt x="22500" y="60000"/>
                </a:lnTo>
                <a:lnTo>
                  <a:pt x="97500" y="60000"/>
                </a:lnTo>
                <a:close/>
                <a:moveTo>
                  <a:pt x="55313" y="82500"/>
                </a:moveTo>
                <a:lnTo>
                  <a:pt x="64688" y="82500"/>
                </a:lnTo>
                <a:lnTo>
                  <a:pt x="64688" y="105000"/>
                </a:lnTo>
                <a:lnTo>
                  <a:pt x="55313" y="105000"/>
                </a:lnTo>
                <a:close/>
              </a:path>
              <a:path extrusionOk="0" fill="none" h="120000" w="120000">
                <a:moveTo>
                  <a:pt x="60000" y="15000"/>
                </a:moveTo>
                <a:lnTo>
                  <a:pt x="74063" y="31875"/>
                </a:lnTo>
                <a:lnTo>
                  <a:pt x="74063" y="20625"/>
                </a:lnTo>
                <a:lnTo>
                  <a:pt x="83438" y="20625"/>
                </a:lnTo>
                <a:lnTo>
                  <a:pt x="83438" y="43125"/>
                </a:lnTo>
                <a:lnTo>
                  <a:pt x="97500" y="60000"/>
                </a:lnTo>
                <a:lnTo>
                  <a:pt x="88125" y="60000"/>
                </a:lnTo>
                <a:lnTo>
                  <a:pt x="88125" y="105000"/>
                </a:lnTo>
                <a:lnTo>
                  <a:pt x="31875" y="105000"/>
                </a:lnTo>
                <a:lnTo>
                  <a:pt x="31875" y="60000"/>
                </a:lnTo>
                <a:lnTo>
                  <a:pt x="22500" y="60000"/>
                </a:lnTo>
                <a:close/>
                <a:moveTo>
                  <a:pt x="74063" y="31875"/>
                </a:moveTo>
                <a:lnTo>
                  <a:pt x="83438" y="43125"/>
                </a:lnTo>
                <a:moveTo>
                  <a:pt x="88125" y="60000"/>
                </a:moveTo>
                <a:lnTo>
                  <a:pt x="31875" y="60000"/>
                </a:lnTo>
                <a:moveTo>
                  <a:pt x="55313" y="105000"/>
                </a:moveTo>
                <a:lnTo>
                  <a:pt x="55313" y="82500"/>
                </a:lnTo>
                <a:lnTo>
                  <a:pt x="64688" y="82500"/>
                </a:lnTo>
                <a:lnTo>
                  <a:pt x="64688" y="105000"/>
                </a:lnTo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3359D"/>
        </a:solidFill>
      </p:bgPr>
    </p:bg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7"/>
          <p:cNvSpPr txBox="1"/>
          <p:nvPr>
            <p:ph type="title"/>
          </p:nvPr>
        </p:nvSpPr>
        <p:spPr>
          <a:xfrm>
            <a:off x="228600" y="-304800"/>
            <a:ext cx="8686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0" lang="en-US" sz="36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Positive Interactions - $800</a:t>
            </a:r>
            <a:endParaRPr sz="36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39" name="Google Shape;339;p17"/>
          <p:cNvSpPr txBox="1"/>
          <p:nvPr/>
        </p:nvSpPr>
        <p:spPr>
          <a:xfrm>
            <a:off x="457200" y="533400"/>
            <a:ext cx="8229600" cy="20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6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Suppose you use the following interactive model to estimate the PRI (Mexico's Partido Revolucionario Institucional)'s vote share as a function of poverty and population: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457200" lvl="0" marL="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Vote share = β</a:t>
            </a:r>
            <a:r>
              <a:rPr b="1" baseline="-25000" i="0" lang="en-US" sz="16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0</a:t>
            </a:r>
            <a:r>
              <a:rPr b="1" i="0" lang="en-US" sz="16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+ β</a:t>
            </a:r>
            <a:r>
              <a:rPr b="1" baseline="-25000" i="0" lang="en-US" sz="16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1</a:t>
            </a:r>
            <a:r>
              <a:rPr b="1" i="0" lang="en-US" sz="16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poverty + β</a:t>
            </a:r>
            <a:r>
              <a:rPr b="1" baseline="-25000" i="0" lang="en-US" sz="16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2</a:t>
            </a:r>
            <a:r>
              <a:rPr b="1" i="0" lang="en-US" sz="16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population + β</a:t>
            </a:r>
            <a:r>
              <a:rPr b="1" baseline="-25000" i="0" lang="en-US" sz="16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3</a:t>
            </a:r>
            <a:r>
              <a:rPr b="1" i="0" lang="en-US" sz="16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poverty</a:t>
            </a:r>
            <a:r>
              <a:rPr b="1" i="0" lang="en-US" sz="16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b="1" lang="en-US" sz="2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ᐧ</a:t>
            </a:r>
            <a:r>
              <a:rPr b="1" i="0" lang="en-US" sz="16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b="1" i="0" lang="en-US" sz="16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population + u</a:t>
            </a:r>
            <a:endParaRPr b="1"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None/>
            </a:pPr>
            <a:r>
              <a:rPr i="0" lang="en-US" sz="16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The following </a:t>
            </a:r>
            <a:r>
              <a:rPr lang="en-US"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is</a:t>
            </a:r>
            <a:r>
              <a:rPr i="0" lang="en-US" sz="16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a </a:t>
            </a:r>
            <a:r>
              <a:rPr lang="en-US"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95% CI </a:t>
            </a:r>
            <a:r>
              <a:rPr i="0" lang="en-US" sz="16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plot of the marginal effect of population on the PRI's vote share.</a:t>
            </a:r>
            <a:r>
              <a:rPr i="0" lang="en-US" sz="16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What function is being plotted here? </a:t>
            </a:r>
            <a:r>
              <a:rPr i="0" lang="en-US" sz="16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What does this plot tell us about the statistical significance of the effect of population </a:t>
            </a:r>
            <a:r>
              <a:rPr i="1" lang="en-US" sz="16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conditional</a:t>
            </a:r>
            <a:r>
              <a:rPr i="0" lang="en-US" sz="16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on poverty?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40" name="Google Shape;340;p17"/>
          <p:cNvSpPr txBox="1"/>
          <p:nvPr/>
        </p:nvSpPr>
        <p:spPr>
          <a:xfrm>
            <a:off x="457200" y="5638800"/>
            <a:ext cx="822960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6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The marginal effect of population, and the function plotted, is </a:t>
            </a:r>
            <a:r>
              <a:rPr b="1" i="0" lang="en-US" sz="16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β</a:t>
            </a:r>
            <a:r>
              <a:rPr b="1" baseline="-25000" i="0" lang="en-US" sz="16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2</a:t>
            </a:r>
            <a:r>
              <a:rPr b="1" i="0" lang="en-US" sz="16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+ β</a:t>
            </a:r>
            <a:r>
              <a:rPr b="1" baseline="-25000" i="0" lang="en-US" sz="16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3</a:t>
            </a:r>
            <a:r>
              <a:rPr b="1" i="0" lang="en-US" sz="16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poverty</a:t>
            </a:r>
            <a:r>
              <a:rPr i="0" lang="en-US" sz="16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. </a:t>
            </a:r>
            <a:endParaRPr i="0" sz="1600" u="none" cap="none" strike="noStrik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6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This plot tells us that the marginal effect of population on the PRI's vote share in 2000 is </a:t>
            </a:r>
            <a:r>
              <a:rPr i="0" lang="en-US" sz="1600" u="sng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not</a:t>
            </a:r>
            <a:r>
              <a:rPr i="0" lang="en-US" sz="16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significantly different from </a:t>
            </a:r>
            <a:r>
              <a:rPr b="1" i="0" lang="en-US" sz="16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0</a:t>
            </a:r>
            <a:r>
              <a:rPr i="0" lang="en-US" sz="16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when</a:t>
            </a:r>
            <a:r>
              <a:rPr i="0" lang="en-US" sz="16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levels of poverty </a:t>
            </a:r>
            <a:r>
              <a:rPr lang="en-US"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is </a:t>
            </a:r>
            <a:r>
              <a:rPr b="1" lang="en-US"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&lt;3.</a:t>
            </a:r>
            <a:endParaRPr b="1"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341" name="Google Shape;341;p17"/>
          <p:cNvGrpSpPr/>
          <p:nvPr/>
        </p:nvGrpSpPr>
        <p:grpSpPr>
          <a:xfrm>
            <a:off x="2211725" y="2362200"/>
            <a:ext cx="4656300" cy="3110702"/>
            <a:chOff x="2211725" y="2438400"/>
            <a:chExt cx="4656300" cy="3110702"/>
          </a:xfrm>
        </p:grpSpPr>
        <p:sp>
          <p:nvSpPr>
            <p:cNvPr id="342" name="Google Shape;342;p17"/>
            <p:cNvSpPr/>
            <p:nvPr/>
          </p:nvSpPr>
          <p:spPr>
            <a:xfrm>
              <a:off x="2211725" y="2438402"/>
              <a:ext cx="4656300" cy="31107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descr="Plot2Dec.pdf" id="343" name="Google Shape;343;p1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438400" y="2438400"/>
              <a:ext cx="4267200" cy="3048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44" name="Google Shape;344;p17">
            <a:hlinkClick action="ppaction://hlinkshowjump?jump=firstslide"/>
          </p:cNvPr>
          <p:cNvSpPr/>
          <p:nvPr/>
        </p:nvSpPr>
        <p:spPr>
          <a:xfrm>
            <a:off x="8458200" y="6248400"/>
            <a:ext cx="457200" cy="38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000"/>
                </a:moveTo>
                <a:lnTo>
                  <a:pt x="22500" y="60000"/>
                </a:lnTo>
                <a:lnTo>
                  <a:pt x="31875" y="60000"/>
                </a:lnTo>
                <a:lnTo>
                  <a:pt x="31875" y="105000"/>
                </a:lnTo>
                <a:lnTo>
                  <a:pt x="88125" y="105000"/>
                </a:lnTo>
                <a:lnTo>
                  <a:pt x="88125" y="60000"/>
                </a:lnTo>
                <a:lnTo>
                  <a:pt x="97500" y="60000"/>
                </a:lnTo>
                <a:lnTo>
                  <a:pt x="83438" y="43125"/>
                </a:lnTo>
                <a:lnTo>
                  <a:pt x="83438" y="20625"/>
                </a:lnTo>
                <a:lnTo>
                  <a:pt x="74063" y="20625"/>
                </a:lnTo>
                <a:lnTo>
                  <a:pt x="74063" y="31875"/>
                </a:lnTo>
                <a:close/>
              </a:path>
              <a:path extrusionOk="0" fill="darkenLess" h="120000" w="120000">
                <a:moveTo>
                  <a:pt x="83438" y="43125"/>
                </a:moveTo>
                <a:lnTo>
                  <a:pt x="83438" y="20625"/>
                </a:lnTo>
                <a:lnTo>
                  <a:pt x="74063" y="20625"/>
                </a:lnTo>
                <a:lnTo>
                  <a:pt x="74063" y="31875"/>
                </a:lnTo>
                <a:close/>
                <a:moveTo>
                  <a:pt x="31875" y="60000"/>
                </a:moveTo>
                <a:lnTo>
                  <a:pt x="31875" y="105000"/>
                </a:lnTo>
                <a:lnTo>
                  <a:pt x="55313" y="105000"/>
                </a:lnTo>
                <a:lnTo>
                  <a:pt x="55313" y="82500"/>
                </a:lnTo>
                <a:lnTo>
                  <a:pt x="64688" y="82500"/>
                </a:lnTo>
                <a:lnTo>
                  <a:pt x="64688" y="105000"/>
                </a:lnTo>
                <a:lnTo>
                  <a:pt x="88125" y="105000"/>
                </a:lnTo>
                <a:lnTo>
                  <a:pt x="88125" y="60000"/>
                </a:lnTo>
                <a:close/>
              </a:path>
              <a:path extrusionOk="0" fill="darken" h="120000" w="120000">
                <a:moveTo>
                  <a:pt x="60000" y="15000"/>
                </a:moveTo>
                <a:lnTo>
                  <a:pt x="22500" y="60000"/>
                </a:lnTo>
                <a:lnTo>
                  <a:pt x="97500" y="60000"/>
                </a:lnTo>
                <a:close/>
                <a:moveTo>
                  <a:pt x="55313" y="82500"/>
                </a:moveTo>
                <a:lnTo>
                  <a:pt x="64688" y="82500"/>
                </a:lnTo>
                <a:lnTo>
                  <a:pt x="64688" y="105000"/>
                </a:lnTo>
                <a:lnTo>
                  <a:pt x="55313" y="105000"/>
                </a:lnTo>
                <a:close/>
              </a:path>
              <a:path extrusionOk="0" fill="none" h="120000" w="120000">
                <a:moveTo>
                  <a:pt x="60000" y="15000"/>
                </a:moveTo>
                <a:lnTo>
                  <a:pt x="74063" y="31875"/>
                </a:lnTo>
                <a:lnTo>
                  <a:pt x="74063" y="20625"/>
                </a:lnTo>
                <a:lnTo>
                  <a:pt x="83438" y="20625"/>
                </a:lnTo>
                <a:lnTo>
                  <a:pt x="83438" y="43125"/>
                </a:lnTo>
                <a:lnTo>
                  <a:pt x="97500" y="60000"/>
                </a:lnTo>
                <a:lnTo>
                  <a:pt x="88125" y="60000"/>
                </a:lnTo>
                <a:lnTo>
                  <a:pt x="88125" y="105000"/>
                </a:lnTo>
                <a:lnTo>
                  <a:pt x="31875" y="105000"/>
                </a:lnTo>
                <a:lnTo>
                  <a:pt x="31875" y="60000"/>
                </a:lnTo>
                <a:lnTo>
                  <a:pt x="22500" y="60000"/>
                </a:lnTo>
                <a:close/>
                <a:moveTo>
                  <a:pt x="74063" y="31875"/>
                </a:moveTo>
                <a:lnTo>
                  <a:pt x="83438" y="43125"/>
                </a:lnTo>
                <a:moveTo>
                  <a:pt x="88125" y="60000"/>
                </a:moveTo>
                <a:lnTo>
                  <a:pt x="31875" y="60000"/>
                </a:lnTo>
                <a:moveTo>
                  <a:pt x="55313" y="105000"/>
                </a:moveTo>
                <a:lnTo>
                  <a:pt x="55313" y="82500"/>
                </a:lnTo>
                <a:lnTo>
                  <a:pt x="64688" y="82500"/>
                </a:lnTo>
                <a:lnTo>
                  <a:pt x="64688" y="105000"/>
                </a:lnTo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3359D"/>
        </a:solidFill>
      </p:bgPr>
    </p:bg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18"/>
          <p:cNvSpPr txBox="1"/>
          <p:nvPr>
            <p:ph type="title"/>
          </p:nvPr>
        </p:nvSpPr>
        <p:spPr>
          <a:xfrm>
            <a:off x="457200" y="-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b="1" i="0" lang="en-US" sz="40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Normally, I’m Pretty Confident - $200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50" name="Google Shape;350;p18"/>
          <p:cNvSpPr txBox="1"/>
          <p:nvPr/>
        </p:nvSpPr>
        <p:spPr>
          <a:xfrm>
            <a:off x="457200" y="685800"/>
            <a:ext cx="82296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0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Suppose I generate the following confidence intervals for some</a:t>
            </a:r>
            <a:r>
              <a:rPr b="1" i="0" lang="en-US" sz="20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β</a:t>
            </a:r>
            <a:r>
              <a:rPr b="1" baseline="-25000" i="0" lang="en-US" sz="20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1</a:t>
            </a:r>
            <a:r>
              <a:rPr i="0" lang="en-US" sz="20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:</a:t>
            </a:r>
            <a:endParaRPr sz="2000">
              <a:latin typeface="Raleway"/>
              <a:ea typeface="Raleway"/>
              <a:cs typeface="Raleway"/>
              <a:sym typeface="Raleway"/>
            </a:endParaRPr>
          </a:p>
          <a:p>
            <a:pPr indent="-342900" lvl="1" marL="8001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760"/>
              <a:buFont typeface="Raleway"/>
              <a:buChar char="○"/>
            </a:pPr>
            <a:r>
              <a:rPr b="1" i="0" lang="en-US" sz="22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85%</a:t>
            </a:r>
            <a:r>
              <a:rPr i="0" lang="en-US" sz="22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CI: [-0.278, 1.806]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-342900" lvl="1" marL="8001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760"/>
              <a:buFont typeface="Raleway"/>
              <a:buChar char="○"/>
            </a:pPr>
            <a:r>
              <a:rPr b="1" i="0" lang="en-US" sz="22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80%</a:t>
            </a:r>
            <a:r>
              <a:rPr i="0" lang="en-US" sz="22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CI: [-0.163, 1.691]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-342900" lvl="1" marL="8001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760"/>
              <a:buFont typeface="Raleway"/>
              <a:buChar char="○"/>
            </a:pPr>
            <a:r>
              <a:rPr b="1" i="0" lang="en-US" sz="22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75%</a:t>
            </a:r>
            <a:r>
              <a:rPr i="0" lang="en-US" sz="22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CI: [-0.068, 1.596]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-342900" lvl="1" marL="8001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760"/>
              <a:buFont typeface="Raleway"/>
              <a:buChar char="○"/>
            </a:pPr>
            <a:r>
              <a:rPr b="1" i="0" lang="en-US" sz="22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70%</a:t>
            </a:r>
            <a:r>
              <a:rPr i="0" lang="en-US" sz="22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CI: [0.015, 1.514]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-342900" lvl="1" marL="8001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760"/>
              <a:buFont typeface="Raleway"/>
              <a:buChar char="○"/>
            </a:pPr>
            <a:r>
              <a:rPr b="1" i="0" lang="en-US" sz="22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65%</a:t>
            </a:r>
            <a:r>
              <a:rPr i="0" lang="en-US" sz="22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CI: [0.089, 1.440]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None/>
            </a:pPr>
            <a:r>
              <a:rPr i="0" lang="en-US" sz="20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Find a lower and upper bound on the</a:t>
            </a:r>
            <a:r>
              <a:rPr i="1" lang="en-US" sz="20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p</a:t>
            </a:r>
            <a:r>
              <a:rPr i="0" lang="en-US" sz="20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-value for a hypothesis test of the null: </a:t>
            </a:r>
            <a:r>
              <a:rPr b="1" i="0" lang="en-US" sz="20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H</a:t>
            </a:r>
            <a:r>
              <a:rPr b="1" baseline="-25000" i="0" lang="en-US" sz="20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0</a:t>
            </a:r>
            <a:r>
              <a:rPr b="1" i="0" lang="en-US" sz="20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: β</a:t>
            </a:r>
            <a:r>
              <a:rPr b="1" baseline="-25000" i="0" lang="en-US" sz="20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1</a:t>
            </a:r>
            <a:r>
              <a:rPr b="1" i="0" lang="en-US" sz="20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= 0, H</a:t>
            </a:r>
            <a:r>
              <a:rPr b="1" baseline="-25000" i="0" lang="en-US" sz="20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</a:t>
            </a:r>
            <a:r>
              <a:rPr b="1" i="0" lang="en-US" sz="20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: β</a:t>
            </a:r>
            <a:r>
              <a:rPr b="1" baseline="-25000" i="0" lang="en-US" sz="20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1 </a:t>
            </a:r>
            <a:r>
              <a:rPr b="1" i="0" lang="en-US" sz="20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≠ 0</a:t>
            </a:r>
            <a:r>
              <a:rPr i="0" lang="en-US" sz="20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.</a:t>
            </a:r>
            <a:endParaRPr sz="20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51" name="Google Shape;351;p18"/>
          <p:cNvSpPr txBox="1"/>
          <p:nvPr/>
        </p:nvSpPr>
        <p:spPr>
          <a:xfrm>
            <a:off x="457200" y="4953000"/>
            <a:ext cx="822960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The </a:t>
            </a:r>
            <a:r>
              <a:rPr b="1" i="1" lang="en-US" sz="2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</a:t>
            </a:r>
            <a:r>
              <a:rPr b="1" i="0" lang="en-US" sz="2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-value is somewhere between .30 and .25 given that the 75% CI includes 0 and the 70% CI does not.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52" name="Google Shape;352;p18">
            <a:hlinkClick action="ppaction://hlinkshowjump?jump=firstslide"/>
          </p:cNvPr>
          <p:cNvSpPr/>
          <p:nvPr/>
        </p:nvSpPr>
        <p:spPr>
          <a:xfrm>
            <a:off x="8458200" y="6248400"/>
            <a:ext cx="457200" cy="38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000"/>
                </a:moveTo>
                <a:lnTo>
                  <a:pt x="22500" y="60000"/>
                </a:lnTo>
                <a:lnTo>
                  <a:pt x="31875" y="60000"/>
                </a:lnTo>
                <a:lnTo>
                  <a:pt x="31875" y="105000"/>
                </a:lnTo>
                <a:lnTo>
                  <a:pt x="88125" y="105000"/>
                </a:lnTo>
                <a:lnTo>
                  <a:pt x="88125" y="60000"/>
                </a:lnTo>
                <a:lnTo>
                  <a:pt x="97500" y="60000"/>
                </a:lnTo>
                <a:lnTo>
                  <a:pt x="83438" y="43125"/>
                </a:lnTo>
                <a:lnTo>
                  <a:pt x="83438" y="20625"/>
                </a:lnTo>
                <a:lnTo>
                  <a:pt x="74063" y="20625"/>
                </a:lnTo>
                <a:lnTo>
                  <a:pt x="74063" y="31875"/>
                </a:lnTo>
                <a:close/>
              </a:path>
              <a:path extrusionOk="0" fill="darkenLess" h="120000" w="120000">
                <a:moveTo>
                  <a:pt x="83438" y="43125"/>
                </a:moveTo>
                <a:lnTo>
                  <a:pt x="83438" y="20625"/>
                </a:lnTo>
                <a:lnTo>
                  <a:pt x="74063" y="20625"/>
                </a:lnTo>
                <a:lnTo>
                  <a:pt x="74063" y="31875"/>
                </a:lnTo>
                <a:close/>
                <a:moveTo>
                  <a:pt x="31875" y="60000"/>
                </a:moveTo>
                <a:lnTo>
                  <a:pt x="31875" y="105000"/>
                </a:lnTo>
                <a:lnTo>
                  <a:pt x="55313" y="105000"/>
                </a:lnTo>
                <a:lnTo>
                  <a:pt x="55313" y="82500"/>
                </a:lnTo>
                <a:lnTo>
                  <a:pt x="64688" y="82500"/>
                </a:lnTo>
                <a:lnTo>
                  <a:pt x="64688" y="105000"/>
                </a:lnTo>
                <a:lnTo>
                  <a:pt x="88125" y="105000"/>
                </a:lnTo>
                <a:lnTo>
                  <a:pt x="88125" y="60000"/>
                </a:lnTo>
                <a:close/>
              </a:path>
              <a:path extrusionOk="0" fill="darken" h="120000" w="120000">
                <a:moveTo>
                  <a:pt x="60000" y="15000"/>
                </a:moveTo>
                <a:lnTo>
                  <a:pt x="22500" y="60000"/>
                </a:lnTo>
                <a:lnTo>
                  <a:pt x="97500" y="60000"/>
                </a:lnTo>
                <a:close/>
                <a:moveTo>
                  <a:pt x="55313" y="82500"/>
                </a:moveTo>
                <a:lnTo>
                  <a:pt x="64688" y="82500"/>
                </a:lnTo>
                <a:lnTo>
                  <a:pt x="64688" y="105000"/>
                </a:lnTo>
                <a:lnTo>
                  <a:pt x="55313" y="105000"/>
                </a:lnTo>
                <a:close/>
              </a:path>
              <a:path extrusionOk="0" fill="none" h="120000" w="120000">
                <a:moveTo>
                  <a:pt x="60000" y="15000"/>
                </a:moveTo>
                <a:lnTo>
                  <a:pt x="74063" y="31875"/>
                </a:lnTo>
                <a:lnTo>
                  <a:pt x="74063" y="20625"/>
                </a:lnTo>
                <a:lnTo>
                  <a:pt x="83438" y="20625"/>
                </a:lnTo>
                <a:lnTo>
                  <a:pt x="83438" y="43125"/>
                </a:lnTo>
                <a:lnTo>
                  <a:pt x="97500" y="60000"/>
                </a:lnTo>
                <a:lnTo>
                  <a:pt x="88125" y="60000"/>
                </a:lnTo>
                <a:lnTo>
                  <a:pt x="88125" y="105000"/>
                </a:lnTo>
                <a:lnTo>
                  <a:pt x="31875" y="105000"/>
                </a:lnTo>
                <a:lnTo>
                  <a:pt x="31875" y="60000"/>
                </a:lnTo>
                <a:lnTo>
                  <a:pt x="22500" y="60000"/>
                </a:lnTo>
                <a:close/>
                <a:moveTo>
                  <a:pt x="74063" y="31875"/>
                </a:moveTo>
                <a:lnTo>
                  <a:pt x="83438" y="43125"/>
                </a:lnTo>
                <a:moveTo>
                  <a:pt x="88125" y="60000"/>
                </a:moveTo>
                <a:lnTo>
                  <a:pt x="31875" y="60000"/>
                </a:lnTo>
                <a:moveTo>
                  <a:pt x="55313" y="105000"/>
                </a:moveTo>
                <a:lnTo>
                  <a:pt x="55313" y="82500"/>
                </a:lnTo>
                <a:lnTo>
                  <a:pt x="64688" y="82500"/>
                </a:lnTo>
                <a:lnTo>
                  <a:pt x="64688" y="105000"/>
                </a:lnTo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53" name="Google Shape;353;p18"/>
          <p:cNvSpPr/>
          <p:nvPr/>
        </p:nvSpPr>
        <p:spPr>
          <a:xfrm>
            <a:off x="7633200" y="6350700"/>
            <a:ext cx="641400" cy="278700"/>
          </a:xfrm>
          <a:prstGeom prst="roundRect">
            <a:avLst>
              <a:gd fmla="val 16667" name="adj"/>
            </a:avLst>
          </a:prstGeom>
          <a:solidFill>
            <a:srgbClr val="E6913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hlink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action="ppaction://hlinkshowjump?jump=nextslide"/>
              </a:rPr>
              <a:t>Clue</a:t>
            </a:r>
            <a:endParaRPr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54" name="Google Shape;354;p18"/>
          <p:cNvSpPr/>
          <p:nvPr/>
        </p:nvSpPr>
        <p:spPr>
          <a:xfrm rot="1800010">
            <a:off x="6137766" y="4125222"/>
            <a:ext cx="2880963" cy="35862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FF0000"/>
                </a:solidFill>
                <a:latin typeface="Arial"/>
              </a:rPr>
              <a:t>DAILY DOUBLE!!!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3359D"/>
        </a:solidFill>
      </p:bgPr>
    </p:bg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d3e1de0c2c_0_67"/>
          <p:cNvSpPr txBox="1"/>
          <p:nvPr>
            <p:ph type="title"/>
          </p:nvPr>
        </p:nvSpPr>
        <p:spPr>
          <a:xfrm>
            <a:off x="457200" y="-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b="1" i="0" lang="en-US" sz="40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Normally, I’m Pretty Confident - $200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60" name="Google Shape;360;gd3e1de0c2c_0_67"/>
          <p:cNvSpPr txBox="1"/>
          <p:nvPr/>
        </p:nvSpPr>
        <p:spPr>
          <a:xfrm>
            <a:off x="457200" y="685800"/>
            <a:ext cx="82296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0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Suppose I generate the following confidence intervals for some</a:t>
            </a:r>
            <a:r>
              <a:rPr b="1" i="0" lang="en-US" sz="20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β</a:t>
            </a:r>
            <a:r>
              <a:rPr b="1" baseline="-25000" i="0" lang="en-US" sz="20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1</a:t>
            </a:r>
            <a:r>
              <a:rPr i="0" lang="en-US" sz="20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:</a:t>
            </a:r>
            <a:endParaRPr sz="2000">
              <a:latin typeface="Raleway"/>
              <a:ea typeface="Raleway"/>
              <a:cs typeface="Raleway"/>
              <a:sym typeface="Raleway"/>
            </a:endParaRPr>
          </a:p>
          <a:p>
            <a:pPr indent="-342900" lvl="1" marL="8001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760"/>
              <a:buFont typeface="Raleway"/>
              <a:buChar char="○"/>
            </a:pPr>
            <a:r>
              <a:rPr b="1" i="0" lang="en-US" sz="22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85%</a:t>
            </a:r>
            <a:r>
              <a:rPr i="0" lang="en-US" sz="22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CI: [-0.278, 1.806]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-342900" lvl="1" marL="8001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760"/>
              <a:buFont typeface="Raleway"/>
              <a:buChar char="○"/>
            </a:pPr>
            <a:r>
              <a:rPr b="1" i="0" lang="en-US" sz="22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80%</a:t>
            </a:r>
            <a:r>
              <a:rPr i="0" lang="en-US" sz="22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CI: [-0.163, 1.691]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-342900" lvl="1" marL="8001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760"/>
              <a:buFont typeface="Raleway"/>
              <a:buChar char="○"/>
            </a:pPr>
            <a:r>
              <a:rPr b="1" i="0" lang="en-US" sz="22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75%</a:t>
            </a:r>
            <a:r>
              <a:rPr i="0" lang="en-US" sz="22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CI: [-0.068, 1.596]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-342900" lvl="1" marL="8001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760"/>
              <a:buFont typeface="Raleway"/>
              <a:buChar char="○"/>
            </a:pPr>
            <a:r>
              <a:rPr b="1" i="0" lang="en-US" sz="22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70%</a:t>
            </a:r>
            <a:r>
              <a:rPr i="0" lang="en-US" sz="22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CI: [0.015, 1.514]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-342900" lvl="1" marL="8001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760"/>
              <a:buFont typeface="Raleway"/>
              <a:buChar char="○"/>
            </a:pPr>
            <a:r>
              <a:rPr b="1" i="0" lang="en-US" sz="22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65%</a:t>
            </a:r>
            <a:r>
              <a:rPr i="0" lang="en-US" sz="22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CI: [0.089, 1.440]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None/>
            </a:pPr>
            <a:r>
              <a:rPr i="0" lang="en-US" sz="20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Find a lower and upper bound on the</a:t>
            </a:r>
            <a:r>
              <a:rPr i="1" lang="en-US" sz="20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p</a:t>
            </a:r>
            <a:r>
              <a:rPr i="0" lang="en-US" sz="20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-value for a hypothesis test of the null: </a:t>
            </a:r>
            <a:r>
              <a:rPr b="1" i="0" lang="en-US" sz="20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H</a:t>
            </a:r>
            <a:r>
              <a:rPr b="1" baseline="-25000" i="0" lang="en-US" sz="20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0</a:t>
            </a:r>
            <a:r>
              <a:rPr b="1" i="0" lang="en-US" sz="20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: β</a:t>
            </a:r>
            <a:r>
              <a:rPr b="1" baseline="-25000" i="0" lang="en-US" sz="20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1</a:t>
            </a:r>
            <a:r>
              <a:rPr b="1" i="0" lang="en-US" sz="20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= 0, H</a:t>
            </a:r>
            <a:r>
              <a:rPr b="1" baseline="-25000" i="0" lang="en-US" sz="20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</a:t>
            </a:r>
            <a:r>
              <a:rPr b="1" i="0" lang="en-US" sz="20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: β</a:t>
            </a:r>
            <a:r>
              <a:rPr b="1" baseline="-25000" i="0" lang="en-US" sz="20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1 </a:t>
            </a:r>
            <a:r>
              <a:rPr b="1" i="0" lang="en-US" sz="20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≠ 0</a:t>
            </a:r>
            <a:r>
              <a:rPr i="0" lang="en-US" sz="20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.</a:t>
            </a:r>
            <a:endParaRPr i="0" sz="2000" u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61" name="Google Shape;361;gd3e1de0c2c_0_67">
            <a:hlinkClick action="ppaction://hlinkshowjump?jump=firstslide"/>
          </p:cNvPr>
          <p:cNvSpPr/>
          <p:nvPr/>
        </p:nvSpPr>
        <p:spPr>
          <a:xfrm>
            <a:off x="8458200" y="6248400"/>
            <a:ext cx="457200" cy="38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000"/>
                </a:moveTo>
                <a:lnTo>
                  <a:pt x="22500" y="60000"/>
                </a:lnTo>
                <a:lnTo>
                  <a:pt x="31875" y="60000"/>
                </a:lnTo>
                <a:lnTo>
                  <a:pt x="31875" y="105000"/>
                </a:lnTo>
                <a:lnTo>
                  <a:pt x="88125" y="105000"/>
                </a:lnTo>
                <a:lnTo>
                  <a:pt x="88125" y="60000"/>
                </a:lnTo>
                <a:lnTo>
                  <a:pt x="97500" y="60000"/>
                </a:lnTo>
                <a:lnTo>
                  <a:pt x="83438" y="43125"/>
                </a:lnTo>
                <a:lnTo>
                  <a:pt x="83438" y="20625"/>
                </a:lnTo>
                <a:lnTo>
                  <a:pt x="74063" y="20625"/>
                </a:lnTo>
                <a:lnTo>
                  <a:pt x="74063" y="31875"/>
                </a:lnTo>
                <a:close/>
              </a:path>
              <a:path extrusionOk="0" fill="darkenLess" h="120000" w="120000">
                <a:moveTo>
                  <a:pt x="83438" y="43125"/>
                </a:moveTo>
                <a:lnTo>
                  <a:pt x="83438" y="20625"/>
                </a:lnTo>
                <a:lnTo>
                  <a:pt x="74063" y="20625"/>
                </a:lnTo>
                <a:lnTo>
                  <a:pt x="74063" y="31875"/>
                </a:lnTo>
                <a:close/>
                <a:moveTo>
                  <a:pt x="31875" y="60000"/>
                </a:moveTo>
                <a:lnTo>
                  <a:pt x="31875" y="105000"/>
                </a:lnTo>
                <a:lnTo>
                  <a:pt x="55313" y="105000"/>
                </a:lnTo>
                <a:lnTo>
                  <a:pt x="55313" y="82500"/>
                </a:lnTo>
                <a:lnTo>
                  <a:pt x="64688" y="82500"/>
                </a:lnTo>
                <a:lnTo>
                  <a:pt x="64688" y="105000"/>
                </a:lnTo>
                <a:lnTo>
                  <a:pt x="88125" y="105000"/>
                </a:lnTo>
                <a:lnTo>
                  <a:pt x="88125" y="60000"/>
                </a:lnTo>
                <a:close/>
              </a:path>
              <a:path extrusionOk="0" fill="darken" h="120000" w="120000">
                <a:moveTo>
                  <a:pt x="60000" y="15000"/>
                </a:moveTo>
                <a:lnTo>
                  <a:pt x="22500" y="60000"/>
                </a:lnTo>
                <a:lnTo>
                  <a:pt x="97500" y="60000"/>
                </a:lnTo>
                <a:close/>
                <a:moveTo>
                  <a:pt x="55313" y="82500"/>
                </a:moveTo>
                <a:lnTo>
                  <a:pt x="64688" y="82500"/>
                </a:lnTo>
                <a:lnTo>
                  <a:pt x="64688" y="105000"/>
                </a:lnTo>
                <a:lnTo>
                  <a:pt x="55313" y="105000"/>
                </a:lnTo>
                <a:close/>
              </a:path>
              <a:path extrusionOk="0" fill="none" h="120000" w="120000">
                <a:moveTo>
                  <a:pt x="60000" y="15000"/>
                </a:moveTo>
                <a:lnTo>
                  <a:pt x="74063" y="31875"/>
                </a:lnTo>
                <a:lnTo>
                  <a:pt x="74063" y="20625"/>
                </a:lnTo>
                <a:lnTo>
                  <a:pt x="83438" y="20625"/>
                </a:lnTo>
                <a:lnTo>
                  <a:pt x="83438" y="43125"/>
                </a:lnTo>
                <a:lnTo>
                  <a:pt x="97500" y="60000"/>
                </a:lnTo>
                <a:lnTo>
                  <a:pt x="88125" y="60000"/>
                </a:lnTo>
                <a:lnTo>
                  <a:pt x="88125" y="105000"/>
                </a:lnTo>
                <a:lnTo>
                  <a:pt x="31875" y="105000"/>
                </a:lnTo>
                <a:lnTo>
                  <a:pt x="31875" y="60000"/>
                </a:lnTo>
                <a:lnTo>
                  <a:pt x="22500" y="60000"/>
                </a:lnTo>
                <a:close/>
                <a:moveTo>
                  <a:pt x="74063" y="31875"/>
                </a:moveTo>
                <a:lnTo>
                  <a:pt x="83438" y="43125"/>
                </a:lnTo>
                <a:moveTo>
                  <a:pt x="88125" y="60000"/>
                </a:moveTo>
                <a:lnTo>
                  <a:pt x="31875" y="60000"/>
                </a:lnTo>
                <a:moveTo>
                  <a:pt x="55313" y="105000"/>
                </a:moveTo>
                <a:lnTo>
                  <a:pt x="55313" y="82500"/>
                </a:lnTo>
                <a:lnTo>
                  <a:pt x="64688" y="82500"/>
                </a:lnTo>
                <a:lnTo>
                  <a:pt x="64688" y="105000"/>
                </a:lnTo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62" name="Google Shape;362;gd3e1de0c2c_0_67"/>
          <p:cNvSpPr/>
          <p:nvPr/>
        </p:nvSpPr>
        <p:spPr>
          <a:xfrm>
            <a:off x="7672450" y="6299550"/>
            <a:ext cx="641400" cy="278700"/>
          </a:xfrm>
          <a:prstGeom prst="roundRect">
            <a:avLst>
              <a:gd fmla="val 16667" name="adj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dk1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action="ppaction://hlinkshowjump?jump=previousslide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Back</a:t>
            </a:r>
            <a:endParaRPr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63" name="Google Shape;363;gd3e1de0c2c_0_67"/>
          <p:cNvSpPr txBox="1"/>
          <p:nvPr/>
        </p:nvSpPr>
        <p:spPr>
          <a:xfrm>
            <a:off x="501150" y="4431325"/>
            <a:ext cx="82296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44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Hint: a 100(1-𝛼) CI is all candidate </a:t>
            </a:r>
            <a:r>
              <a:rPr b="1" lang="en-US" sz="2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β</a:t>
            </a:r>
            <a:r>
              <a:rPr b="1" baseline="-25000" lang="en-US" sz="2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1 </a:t>
            </a:r>
            <a:r>
              <a:rPr lang="en-US" sz="2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values where we retain the null hypothesis (i.e. </a:t>
            </a:r>
            <a:r>
              <a:rPr i="1" lang="en-US" sz="2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</a:t>
            </a:r>
            <a:r>
              <a:rPr lang="en-US" sz="2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&lt; 𝛼)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gd3e1de0c2c_0_67"/>
          <p:cNvSpPr txBox="1"/>
          <p:nvPr/>
        </p:nvSpPr>
        <p:spPr>
          <a:xfrm>
            <a:off x="501150" y="5193325"/>
            <a:ext cx="82296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44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Hint: notice that the 75% CI (</a:t>
            </a:r>
            <a:r>
              <a:rPr lang="en-US" sz="2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𝛼=0.25)</a:t>
            </a:r>
            <a:r>
              <a:rPr lang="en-US" sz="2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is the </a:t>
            </a:r>
            <a:r>
              <a:rPr lang="en-US" sz="2000" u="sng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first</a:t>
            </a:r>
            <a:r>
              <a:rPr lang="en-US" sz="2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𝛼 where we</a:t>
            </a:r>
            <a:r>
              <a:rPr lang="en-US" sz="2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include </a:t>
            </a:r>
            <a:r>
              <a:rPr b="1" lang="en-US" sz="2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0 </a:t>
            </a:r>
            <a:r>
              <a:rPr lang="en-US" sz="2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(i.e. retain the null) 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3359D"/>
        </a:solidFill>
      </p:bgPr>
    </p:bg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19"/>
          <p:cNvSpPr txBox="1"/>
          <p:nvPr>
            <p:ph type="title"/>
          </p:nvPr>
        </p:nvSpPr>
        <p:spPr>
          <a:xfrm>
            <a:off x="457200" y="-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b="1" i="0" lang="en-US" sz="35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Normally, I’m Pretty Confident - $400</a:t>
            </a:r>
            <a:endParaRPr sz="3859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70" name="Google Shape;370;p19"/>
          <p:cNvSpPr txBox="1"/>
          <p:nvPr/>
        </p:nvSpPr>
        <p:spPr>
          <a:xfrm>
            <a:off x="457200" y="609600"/>
            <a:ext cx="8229600" cy="20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2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If the true </a:t>
            </a:r>
            <a:r>
              <a:rPr b="1" i="0" lang="en-US" sz="24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β</a:t>
            </a:r>
            <a:r>
              <a:rPr b="1" baseline="-25000" i="0" lang="en-US" sz="24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1</a:t>
            </a:r>
            <a:r>
              <a:rPr baseline="-25000" i="0" lang="en-US" sz="24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i="0" lang="en-US" sz="22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equals </a:t>
            </a:r>
            <a:r>
              <a:rPr b="1" i="0" lang="en-US" sz="22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-3</a:t>
            </a:r>
            <a:r>
              <a:rPr i="0" lang="en-US" sz="22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, which of the following hypothesis tests has a higher probability of rejecting the null hypothesis?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i="0" lang="en-US" sz="22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1. H</a:t>
            </a:r>
            <a:r>
              <a:rPr b="1" baseline="-25000" i="0" lang="en-US" sz="22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0</a:t>
            </a:r>
            <a:r>
              <a:rPr b="1" i="0" lang="en-US" sz="22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: β</a:t>
            </a:r>
            <a:r>
              <a:rPr b="1" baseline="-25000" i="0" lang="en-US" sz="22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1</a:t>
            </a:r>
            <a:r>
              <a:rPr b="1" i="0" lang="en-US" sz="22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= 0, H</a:t>
            </a:r>
            <a:r>
              <a:rPr b="1" baseline="-25000" i="0" lang="en-US" sz="22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</a:t>
            </a:r>
            <a:r>
              <a:rPr b="1" i="0" lang="en-US" sz="22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: β</a:t>
            </a:r>
            <a:r>
              <a:rPr b="1" baseline="-25000" i="0" lang="en-US" sz="22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1 </a:t>
            </a:r>
            <a:r>
              <a:rPr b="1" i="0" lang="en-US" sz="22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≠ 0</a:t>
            </a:r>
            <a:endParaRPr b="1">
              <a:latin typeface="Raleway"/>
              <a:ea typeface="Raleway"/>
              <a:cs typeface="Raleway"/>
              <a:sym typeface="Raleway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i="0" lang="en-US" sz="22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2. H</a:t>
            </a:r>
            <a:r>
              <a:rPr b="1" baseline="-25000" i="0" lang="en-US" sz="22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0</a:t>
            </a:r>
            <a:r>
              <a:rPr b="1" i="0" lang="en-US" sz="22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: β</a:t>
            </a:r>
            <a:r>
              <a:rPr b="1" baseline="-25000" i="0" lang="en-US" sz="22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1</a:t>
            </a:r>
            <a:r>
              <a:rPr b="1" i="0" lang="en-US" sz="22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≤ 0, H</a:t>
            </a:r>
            <a:r>
              <a:rPr b="1" baseline="-25000" i="0" lang="en-US" sz="22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</a:t>
            </a:r>
            <a:r>
              <a:rPr b="1" i="0" lang="en-US" sz="22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: β</a:t>
            </a:r>
            <a:r>
              <a:rPr b="1" baseline="-25000" i="0" lang="en-US" sz="22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1 </a:t>
            </a:r>
            <a:r>
              <a:rPr b="1" i="0" lang="en-US" sz="22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&gt; 0</a:t>
            </a:r>
            <a:endParaRPr b="1"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71" name="Google Shape;371;p19"/>
          <p:cNvSpPr txBox="1"/>
          <p:nvPr/>
        </p:nvSpPr>
        <p:spPr>
          <a:xfrm>
            <a:off x="304800" y="3200400"/>
            <a:ext cx="8610600" cy="16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The first one</a:t>
            </a:r>
            <a:endParaRPr i="0" sz="2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In the first test, the true value of </a:t>
            </a:r>
            <a:r>
              <a:rPr b="1" lang="en-US" sz="2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β</a:t>
            </a:r>
            <a:r>
              <a:rPr b="1" baseline="-25000" lang="en-US" sz="2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1</a:t>
            </a:r>
            <a:r>
              <a:rPr baseline="-25000" lang="en-US" sz="2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 </a:t>
            </a:r>
            <a:r>
              <a:rPr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is </a:t>
            </a:r>
            <a:r>
              <a:rPr i="1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in </a:t>
            </a:r>
            <a:r>
              <a:rPr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the null hypothesis. </a:t>
            </a:r>
            <a:endParaRPr sz="2000" u="none" cap="none" strike="noStrik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So if the test statistic </a:t>
            </a:r>
            <a:r>
              <a:rPr lang="en-US" sz="2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is negative (which it will be with high probability if </a:t>
            </a:r>
            <a:r>
              <a:rPr b="1" lang="en-US" sz="2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β</a:t>
            </a:r>
            <a:r>
              <a:rPr b="1" baseline="-25000" lang="en-US" sz="2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1</a:t>
            </a:r>
            <a:r>
              <a:rPr lang="en-US" sz="2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is </a:t>
            </a:r>
            <a:r>
              <a:rPr b="1" lang="en-US" sz="2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-3</a:t>
            </a:r>
            <a:r>
              <a:rPr lang="en-US" sz="2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), Test 1 will reject while Test 2 will fail to reject.</a:t>
            </a:r>
            <a:endParaRPr sz="20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72" name="Google Shape;372;p19">
            <a:hlinkClick action="ppaction://hlinkshowjump?jump=firstslide"/>
          </p:cNvPr>
          <p:cNvSpPr/>
          <p:nvPr/>
        </p:nvSpPr>
        <p:spPr>
          <a:xfrm>
            <a:off x="8458200" y="6248400"/>
            <a:ext cx="457200" cy="38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000"/>
                </a:moveTo>
                <a:lnTo>
                  <a:pt x="22500" y="60000"/>
                </a:lnTo>
                <a:lnTo>
                  <a:pt x="31875" y="60000"/>
                </a:lnTo>
                <a:lnTo>
                  <a:pt x="31875" y="105000"/>
                </a:lnTo>
                <a:lnTo>
                  <a:pt x="88125" y="105000"/>
                </a:lnTo>
                <a:lnTo>
                  <a:pt x="88125" y="60000"/>
                </a:lnTo>
                <a:lnTo>
                  <a:pt x="97500" y="60000"/>
                </a:lnTo>
                <a:lnTo>
                  <a:pt x="83438" y="43125"/>
                </a:lnTo>
                <a:lnTo>
                  <a:pt x="83438" y="20625"/>
                </a:lnTo>
                <a:lnTo>
                  <a:pt x="74063" y="20625"/>
                </a:lnTo>
                <a:lnTo>
                  <a:pt x="74063" y="31875"/>
                </a:lnTo>
                <a:close/>
              </a:path>
              <a:path extrusionOk="0" fill="darkenLess" h="120000" w="120000">
                <a:moveTo>
                  <a:pt x="83438" y="43125"/>
                </a:moveTo>
                <a:lnTo>
                  <a:pt x="83438" y="20625"/>
                </a:lnTo>
                <a:lnTo>
                  <a:pt x="74063" y="20625"/>
                </a:lnTo>
                <a:lnTo>
                  <a:pt x="74063" y="31875"/>
                </a:lnTo>
                <a:close/>
                <a:moveTo>
                  <a:pt x="31875" y="60000"/>
                </a:moveTo>
                <a:lnTo>
                  <a:pt x="31875" y="105000"/>
                </a:lnTo>
                <a:lnTo>
                  <a:pt x="55313" y="105000"/>
                </a:lnTo>
                <a:lnTo>
                  <a:pt x="55313" y="82500"/>
                </a:lnTo>
                <a:lnTo>
                  <a:pt x="64688" y="82500"/>
                </a:lnTo>
                <a:lnTo>
                  <a:pt x="64688" y="105000"/>
                </a:lnTo>
                <a:lnTo>
                  <a:pt x="88125" y="105000"/>
                </a:lnTo>
                <a:lnTo>
                  <a:pt x="88125" y="60000"/>
                </a:lnTo>
                <a:close/>
              </a:path>
              <a:path extrusionOk="0" fill="darken" h="120000" w="120000">
                <a:moveTo>
                  <a:pt x="60000" y="15000"/>
                </a:moveTo>
                <a:lnTo>
                  <a:pt x="22500" y="60000"/>
                </a:lnTo>
                <a:lnTo>
                  <a:pt x="97500" y="60000"/>
                </a:lnTo>
                <a:close/>
                <a:moveTo>
                  <a:pt x="55313" y="82500"/>
                </a:moveTo>
                <a:lnTo>
                  <a:pt x="64688" y="82500"/>
                </a:lnTo>
                <a:lnTo>
                  <a:pt x="64688" y="105000"/>
                </a:lnTo>
                <a:lnTo>
                  <a:pt x="55313" y="105000"/>
                </a:lnTo>
                <a:close/>
              </a:path>
              <a:path extrusionOk="0" fill="none" h="120000" w="120000">
                <a:moveTo>
                  <a:pt x="60000" y="15000"/>
                </a:moveTo>
                <a:lnTo>
                  <a:pt x="74063" y="31875"/>
                </a:lnTo>
                <a:lnTo>
                  <a:pt x="74063" y="20625"/>
                </a:lnTo>
                <a:lnTo>
                  <a:pt x="83438" y="20625"/>
                </a:lnTo>
                <a:lnTo>
                  <a:pt x="83438" y="43125"/>
                </a:lnTo>
                <a:lnTo>
                  <a:pt x="97500" y="60000"/>
                </a:lnTo>
                <a:lnTo>
                  <a:pt x="88125" y="60000"/>
                </a:lnTo>
                <a:lnTo>
                  <a:pt x="88125" y="105000"/>
                </a:lnTo>
                <a:lnTo>
                  <a:pt x="31875" y="105000"/>
                </a:lnTo>
                <a:lnTo>
                  <a:pt x="31875" y="60000"/>
                </a:lnTo>
                <a:lnTo>
                  <a:pt x="22500" y="60000"/>
                </a:lnTo>
                <a:close/>
                <a:moveTo>
                  <a:pt x="74063" y="31875"/>
                </a:moveTo>
                <a:lnTo>
                  <a:pt x="83438" y="43125"/>
                </a:lnTo>
                <a:moveTo>
                  <a:pt x="88125" y="60000"/>
                </a:moveTo>
                <a:lnTo>
                  <a:pt x="31875" y="60000"/>
                </a:lnTo>
                <a:moveTo>
                  <a:pt x="55313" y="105000"/>
                </a:moveTo>
                <a:lnTo>
                  <a:pt x="55313" y="82500"/>
                </a:lnTo>
                <a:lnTo>
                  <a:pt x="64688" y="82500"/>
                </a:lnTo>
                <a:lnTo>
                  <a:pt x="64688" y="105000"/>
                </a:lnTo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73" name="Google Shape;373;p19"/>
          <p:cNvSpPr/>
          <p:nvPr/>
        </p:nvSpPr>
        <p:spPr>
          <a:xfrm>
            <a:off x="7633200" y="6350700"/>
            <a:ext cx="641400" cy="278700"/>
          </a:xfrm>
          <a:prstGeom prst="roundRect">
            <a:avLst>
              <a:gd fmla="val 16667" name="adj"/>
            </a:avLst>
          </a:prstGeom>
          <a:solidFill>
            <a:srgbClr val="E6913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hlink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action="ppaction://hlinkshowjump?jump=nextslide"/>
              </a:rPr>
              <a:t>Clue</a:t>
            </a:r>
            <a:endParaRPr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3359D"/>
        </a:solidFill>
      </p:bgPr>
    </p:bg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d3e1de0c2c_0_87"/>
          <p:cNvSpPr txBox="1"/>
          <p:nvPr>
            <p:ph type="title"/>
          </p:nvPr>
        </p:nvSpPr>
        <p:spPr>
          <a:xfrm>
            <a:off x="457200" y="-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b="1" i="0" lang="en-US" sz="35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Normally, I’m Pretty Confident - $400</a:t>
            </a:r>
            <a:endParaRPr sz="3859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79" name="Google Shape;379;gd3e1de0c2c_0_87"/>
          <p:cNvSpPr txBox="1"/>
          <p:nvPr/>
        </p:nvSpPr>
        <p:spPr>
          <a:xfrm>
            <a:off x="457200" y="609600"/>
            <a:ext cx="8229600" cy="441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2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If the true </a:t>
            </a:r>
            <a:r>
              <a:rPr b="1" i="0" lang="en-US" sz="24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β</a:t>
            </a:r>
            <a:r>
              <a:rPr b="1" baseline="-25000" i="0" lang="en-US" sz="24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1</a:t>
            </a:r>
            <a:r>
              <a:rPr baseline="-25000" i="0" lang="en-US" sz="24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i="0" lang="en-US" sz="22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equals </a:t>
            </a:r>
            <a:r>
              <a:rPr b="1" i="0" lang="en-US" sz="22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-3</a:t>
            </a:r>
            <a:r>
              <a:rPr i="0" lang="en-US" sz="22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, which of the following hypothesis tests has a higher probability of rejecting the null hypothesis?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i="0" lang="en-US" sz="22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1. H</a:t>
            </a:r>
            <a:r>
              <a:rPr b="1" baseline="-25000" i="0" lang="en-US" sz="22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0</a:t>
            </a:r>
            <a:r>
              <a:rPr b="1" i="0" lang="en-US" sz="22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: β</a:t>
            </a:r>
            <a:r>
              <a:rPr b="1" baseline="-25000" i="0" lang="en-US" sz="22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1</a:t>
            </a:r>
            <a:r>
              <a:rPr b="1" i="0" lang="en-US" sz="22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= 0, H</a:t>
            </a:r>
            <a:r>
              <a:rPr b="1" baseline="-25000" i="0" lang="en-US" sz="22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</a:t>
            </a:r>
            <a:r>
              <a:rPr b="1" i="0" lang="en-US" sz="22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: β</a:t>
            </a:r>
            <a:r>
              <a:rPr b="1" baseline="-25000" i="0" lang="en-US" sz="22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1 </a:t>
            </a:r>
            <a:r>
              <a:rPr b="1" i="0" lang="en-US" sz="22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≠ 0</a:t>
            </a:r>
            <a:endParaRPr b="1">
              <a:latin typeface="Raleway"/>
              <a:ea typeface="Raleway"/>
              <a:cs typeface="Raleway"/>
              <a:sym typeface="Raleway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i="0" lang="en-US" sz="22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2. H</a:t>
            </a:r>
            <a:r>
              <a:rPr b="1" baseline="-25000" i="0" lang="en-US" sz="22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0</a:t>
            </a:r>
            <a:r>
              <a:rPr b="1" i="0" lang="en-US" sz="22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: β</a:t>
            </a:r>
            <a:r>
              <a:rPr b="1" baseline="-25000" i="0" lang="en-US" sz="22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1</a:t>
            </a:r>
            <a:r>
              <a:rPr b="1" i="0" lang="en-US" sz="22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≤ 0, H</a:t>
            </a:r>
            <a:r>
              <a:rPr b="1" baseline="-25000" i="0" lang="en-US" sz="22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</a:t>
            </a:r>
            <a:r>
              <a:rPr b="1" i="0" lang="en-US" sz="22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: β</a:t>
            </a:r>
            <a:r>
              <a:rPr b="1" baseline="-25000" i="0" lang="en-US" sz="22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1 </a:t>
            </a:r>
            <a:r>
              <a:rPr b="1" i="0" lang="en-US" sz="22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&gt; 0</a:t>
            </a:r>
            <a:endParaRPr b="1"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Hint: which of the null hypotheses actually contains the case </a:t>
            </a:r>
            <a:r>
              <a:rPr b="1" lang="en-US"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β</a:t>
            </a:r>
            <a:r>
              <a:rPr b="1" baseline="-25000" lang="en-US"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1</a:t>
            </a:r>
            <a:r>
              <a:rPr baseline="-25000" lang="en-US"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b="1" lang="en-US" sz="2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= -3</a:t>
            </a:r>
            <a:r>
              <a:rPr lang="en-US" sz="2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?</a:t>
            </a:r>
            <a:endParaRPr sz="2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80" name="Google Shape;380;gd3e1de0c2c_0_87">
            <a:hlinkClick action="ppaction://hlinkshowjump?jump=firstslide"/>
          </p:cNvPr>
          <p:cNvSpPr/>
          <p:nvPr/>
        </p:nvSpPr>
        <p:spPr>
          <a:xfrm>
            <a:off x="8458200" y="6248400"/>
            <a:ext cx="457200" cy="38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000"/>
                </a:moveTo>
                <a:lnTo>
                  <a:pt x="22500" y="60000"/>
                </a:lnTo>
                <a:lnTo>
                  <a:pt x="31875" y="60000"/>
                </a:lnTo>
                <a:lnTo>
                  <a:pt x="31875" y="105000"/>
                </a:lnTo>
                <a:lnTo>
                  <a:pt x="88125" y="105000"/>
                </a:lnTo>
                <a:lnTo>
                  <a:pt x="88125" y="60000"/>
                </a:lnTo>
                <a:lnTo>
                  <a:pt x="97500" y="60000"/>
                </a:lnTo>
                <a:lnTo>
                  <a:pt x="83438" y="43125"/>
                </a:lnTo>
                <a:lnTo>
                  <a:pt x="83438" y="20625"/>
                </a:lnTo>
                <a:lnTo>
                  <a:pt x="74063" y="20625"/>
                </a:lnTo>
                <a:lnTo>
                  <a:pt x="74063" y="31875"/>
                </a:lnTo>
                <a:close/>
              </a:path>
              <a:path extrusionOk="0" fill="darkenLess" h="120000" w="120000">
                <a:moveTo>
                  <a:pt x="83438" y="43125"/>
                </a:moveTo>
                <a:lnTo>
                  <a:pt x="83438" y="20625"/>
                </a:lnTo>
                <a:lnTo>
                  <a:pt x="74063" y="20625"/>
                </a:lnTo>
                <a:lnTo>
                  <a:pt x="74063" y="31875"/>
                </a:lnTo>
                <a:close/>
                <a:moveTo>
                  <a:pt x="31875" y="60000"/>
                </a:moveTo>
                <a:lnTo>
                  <a:pt x="31875" y="105000"/>
                </a:lnTo>
                <a:lnTo>
                  <a:pt x="55313" y="105000"/>
                </a:lnTo>
                <a:lnTo>
                  <a:pt x="55313" y="82500"/>
                </a:lnTo>
                <a:lnTo>
                  <a:pt x="64688" y="82500"/>
                </a:lnTo>
                <a:lnTo>
                  <a:pt x="64688" y="105000"/>
                </a:lnTo>
                <a:lnTo>
                  <a:pt x="88125" y="105000"/>
                </a:lnTo>
                <a:lnTo>
                  <a:pt x="88125" y="60000"/>
                </a:lnTo>
                <a:close/>
              </a:path>
              <a:path extrusionOk="0" fill="darken" h="120000" w="120000">
                <a:moveTo>
                  <a:pt x="60000" y="15000"/>
                </a:moveTo>
                <a:lnTo>
                  <a:pt x="22500" y="60000"/>
                </a:lnTo>
                <a:lnTo>
                  <a:pt x="97500" y="60000"/>
                </a:lnTo>
                <a:close/>
                <a:moveTo>
                  <a:pt x="55313" y="82500"/>
                </a:moveTo>
                <a:lnTo>
                  <a:pt x="64688" y="82500"/>
                </a:lnTo>
                <a:lnTo>
                  <a:pt x="64688" y="105000"/>
                </a:lnTo>
                <a:lnTo>
                  <a:pt x="55313" y="105000"/>
                </a:lnTo>
                <a:close/>
              </a:path>
              <a:path extrusionOk="0" fill="none" h="120000" w="120000">
                <a:moveTo>
                  <a:pt x="60000" y="15000"/>
                </a:moveTo>
                <a:lnTo>
                  <a:pt x="74063" y="31875"/>
                </a:lnTo>
                <a:lnTo>
                  <a:pt x="74063" y="20625"/>
                </a:lnTo>
                <a:lnTo>
                  <a:pt x="83438" y="20625"/>
                </a:lnTo>
                <a:lnTo>
                  <a:pt x="83438" y="43125"/>
                </a:lnTo>
                <a:lnTo>
                  <a:pt x="97500" y="60000"/>
                </a:lnTo>
                <a:lnTo>
                  <a:pt x="88125" y="60000"/>
                </a:lnTo>
                <a:lnTo>
                  <a:pt x="88125" y="105000"/>
                </a:lnTo>
                <a:lnTo>
                  <a:pt x="31875" y="105000"/>
                </a:lnTo>
                <a:lnTo>
                  <a:pt x="31875" y="60000"/>
                </a:lnTo>
                <a:lnTo>
                  <a:pt x="22500" y="60000"/>
                </a:lnTo>
                <a:close/>
                <a:moveTo>
                  <a:pt x="74063" y="31875"/>
                </a:moveTo>
                <a:lnTo>
                  <a:pt x="83438" y="43125"/>
                </a:lnTo>
                <a:moveTo>
                  <a:pt x="88125" y="60000"/>
                </a:moveTo>
                <a:lnTo>
                  <a:pt x="31875" y="60000"/>
                </a:lnTo>
                <a:moveTo>
                  <a:pt x="55313" y="105000"/>
                </a:moveTo>
                <a:lnTo>
                  <a:pt x="55313" y="82500"/>
                </a:lnTo>
                <a:lnTo>
                  <a:pt x="64688" y="82500"/>
                </a:lnTo>
                <a:lnTo>
                  <a:pt x="64688" y="105000"/>
                </a:lnTo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81" name="Google Shape;381;gd3e1de0c2c_0_87"/>
          <p:cNvSpPr/>
          <p:nvPr/>
        </p:nvSpPr>
        <p:spPr>
          <a:xfrm>
            <a:off x="7672450" y="6299550"/>
            <a:ext cx="641400" cy="278700"/>
          </a:xfrm>
          <a:prstGeom prst="roundRect">
            <a:avLst>
              <a:gd fmla="val 16667" name="adj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dk1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action="ppaction://hlinkshowjump?jump=previousslide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Back</a:t>
            </a:r>
            <a:endParaRPr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3359D"/>
        </a:solidFill>
      </p:bgPr>
    </p:bg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20"/>
          <p:cNvSpPr txBox="1"/>
          <p:nvPr>
            <p:ph type="title"/>
          </p:nvPr>
        </p:nvSpPr>
        <p:spPr>
          <a:xfrm>
            <a:off x="457200" y="-304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b="1" i="0" lang="en-US" sz="35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Normally, I’m Pretty Confident - $600</a:t>
            </a:r>
            <a:endParaRPr sz="35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87" name="Google Shape;387;p20"/>
          <p:cNvSpPr txBox="1"/>
          <p:nvPr/>
        </p:nvSpPr>
        <p:spPr>
          <a:xfrm>
            <a:off x="457200" y="609600"/>
            <a:ext cx="8229600" cy="359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None/>
            </a:pPr>
            <a:r>
              <a:rPr lang="en-US" sz="2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Suppose in the population it is true that</a:t>
            </a:r>
            <a:r>
              <a:rPr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b="1"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Y = β</a:t>
            </a:r>
            <a:r>
              <a:rPr b="1" baseline="-25000"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0</a:t>
            </a:r>
            <a:r>
              <a:rPr b="1"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+ β</a:t>
            </a:r>
            <a:r>
              <a:rPr b="1" baseline="-25000"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1</a:t>
            </a:r>
            <a:r>
              <a:rPr b="1"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X + u.</a:t>
            </a:r>
            <a:r>
              <a:rPr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i="0" sz="2000" u="none" cap="none" strike="noStrik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1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None/>
            </a:pPr>
            <a:r>
              <a:rPr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Assume that the errors u are normally distributed with a mean 0 and variance σ</a:t>
            </a:r>
            <a:r>
              <a:rPr baseline="30000"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2</a:t>
            </a:r>
            <a:r>
              <a:rPr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and that the </a:t>
            </a:r>
            <a:r>
              <a:rPr b="1"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Gauss-Markov</a:t>
            </a:r>
            <a:r>
              <a:rPr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assumptions hold. 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i="0" sz="2000" u="none" cap="none" strike="noStrik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88" name="Google Shape;388;p20"/>
          <p:cNvSpPr txBox="1"/>
          <p:nvPr/>
        </p:nvSpPr>
        <p:spPr>
          <a:xfrm>
            <a:off x="457200" y="4495800"/>
            <a:ext cx="8229600" cy="19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Larger</a:t>
            </a:r>
            <a:endParaRPr sz="22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i="0" lang="en-US" sz="18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Even though the standard errors are the same, the distribution of the test statistic is slightly different – it’s </a:t>
            </a:r>
            <a:r>
              <a:rPr i="1" lang="en-US" sz="18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</a:t>
            </a:r>
            <a:r>
              <a:rPr i="0" lang="en-US" sz="18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with one less degree of freedom. Since the t distribution is fatter-tailed when the number of degrees of freedom is low, the probability of getting extreme test statistics is larger and therefore the p-value for the test will increase.</a:t>
            </a:r>
            <a:endParaRPr sz="18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89" name="Google Shape;389;p20">
            <a:hlinkClick action="ppaction://hlinkshowjump?jump=firstslide"/>
          </p:cNvPr>
          <p:cNvSpPr/>
          <p:nvPr/>
        </p:nvSpPr>
        <p:spPr>
          <a:xfrm>
            <a:off x="8458200" y="6248400"/>
            <a:ext cx="457200" cy="38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000"/>
                </a:moveTo>
                <a:lnTo>
                  <a:pt x="22500" y="60000"/>
                </a:lnTo>
                <a:lnTo>
                  <a:pt x="31875" y="60000"/>
                </a:lnTo>
                <a:lnTo>
                  <a:pt x="31875" y="105000"/>
                </a:lnTo>
                <a:lnTo>
                  <a:pt x="88125" y="105000"/>
                </a:lnTo>
                <a:lnTo>
                  <a:pt x="88125" y="60000"/>
                </a:lnTo>
                <a:lnTo>
                  <a:pt x="97500" y="60000"/>
                </a:lnTo>
                <a:lnTo>
                  <a:pt x="83438" y="43125"/>
                </a:lnTo>
                <a:lnTo>
                  <a:pt x="83438" y="20625"/>
                </a:lnTo>
                <a:lnTo>
                  <a:pt x="74063" y="20625"/>
                </a:lnTo>
                <a:lnTo>
                  <a:pt x="74063" y="31875"/>
                </a:lnTo>
                <a:close/>
              </a:path>
              <a:path extrusionOk="0" fill="darkenLess" h="120000" w="120000">
                <a:moveTo>
                  <a:pt x="83438" y="43125"/>
                </a:moveTo>
                <a:lnTo>
                  <a:pt x="83438" y="20625"/>
                </a:lnTo>
                <a:lnTo>
                  <a:pt x="74063" y="20625"/>
                </a:lnTo>
                <a:lnTo>
                  <a:pt x="74063" y="31875"/>
                </a:lnTo>
                <a:close/>
                <a:moveTo>
                  <a:pt x="31875" y="60000"/>
                </a:moveTo>
                <a:lnTo>
                  <a:pt x="31875" y="105000"/>
                </a:lnTo>
                <a:lnTo>
                  <a:pt x="55313" y="105000"/>
                </a:lnTo>
                <a:lnTo>
                  <a:pt x="55313" y="82500"/>
                </a:lnTo>
                <a:lnTo>
                  <a:pt x="64688" y="82500"/>
                </a:lnTo>
                <a:lnTo>
                  <a:pt x="64688" y="105000"/>
                </a:lnTo>
                <a:lnTo>
                  <a:pt x="88125" y="105000"/>
                </a:lnTo>
                <a:lnTo>
                  <a:pt x="88125" y="60000"/>
                </a:lnTo>
                <a:close/>
              </a:path>
              <a:path extrusionOk="0" fill="darken" h="120000" w="120000">
                <a:moveTo>
                  <a:pt x="60000" y="15000"/>
                </a:moveTo>
                <a:lnTo>
                  <a:pt x="22500" y="60000"/>
                </a:lnTo>
                <a:lnTo>
                  <a:pt x="97500" y="60000"/>
                </a:lnTo>
                <a:close/>
                <a:moveTo>
                  <a:pt x="55313" y="82500"/>
                </a:moveTo>
                <a:lnTo>
                  <a:pt x="64688" y="82500"/>
                </a:lnTo>
                <a:lnTo>
                  <a:pt x="64688" y="105000"/>
                </a:lnTo>
                <a:lnTo>
                  <a:pt x="55313" y="105000"/>
                </a:lnTo>
                <a:close/>
              </a:path>
              <a:path extrusionOk="0" fill="none" h="120000" w="120000">
                <a:moveTo>
                  <a:pt x="60000" y="15000"/>
                </a:moveTo>
                <a:lnTo>
                  <a:pt x="74063" y="31875"/>
                </a:lnTo>
                <a:lnTo>
                  <a:pt x="74063" y="20625"/>
                </a:lnTo>
                <a:lnTo>
                  <a:pt x="83438" y="20625"/>
                </a:lnTo>
                <a:lnTo>
                  <a:pt x="83438" y="43125"/>
                </a:lnTo>
                <a:lnTo>
                  <a:pt x="97500" y="60000"/>
                </a:lnTo>
                <a:lnTo>
                  <a:pt x="88125" y="60000"/>
                </a:lnTo>
                <a:lnTo>
                  <a:pt x="88125" y="105000"/>
                </a:lnTo>
                <a:lnTo>
                  <a:pt x="31875" y="105000"/>
                </a:lnTo>
                <a:lnTo>
                  <a:pt x="31875" y="60000"/>
                </a:lnTo>
                <a:lnTo>
                  <a:pt x="22500" y="60000"/>
                </a:lnTo>
                <a:close/>
                <a:moveTo>
                  <a:pt x="74063" y="31875"/>
                </a:moveTo>
                <a:lnTo>
                  <a:pt x="83438" y="43125"/>
                </a:lnTo>
                <a:moveTo>
                  <a:pt x="88125" y="60000"/>
                </a:moveTo>
                <a:lnTo>
                  <a:pt x="31875" y="60000"/>
                </a:lnTo>
                <a:moveTo>
                  <a:pt x="55313" y="105000"/>
                </a:moveTo>
                <a:lnTo>
                  <a:pt x="55313" y="82500"/>
                </a:lnTo>
                <a:lnTo>
                  <a:pt x="64688" y="82500"/>
                </a:lnTo>
                <a:lnTo>
                  <a:pt x="64688" y="105000"/>
                </a:lnTo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90" name="Google Shape;390;p20"/>
          <p:cNvSpPr/>
          <p:nvPr/>
        </p:nvSpPr>
        <p:spPr>
          <a:xfrm>
            <a:off x="7633200" y="6350700"/>
            <a:ext cx="641400" cy="278700"/>
          </a:xfrm>
          <a:prstGeom prst="roundRect">
            <a:avLst>
              <a:gd fmla="val 16667" name="adj"/>
            </a:avLst>
          </a:prstGeom>
          <a:solidFill>
            <a:srgbClr val="E6913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hlink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action="ppaction://hlinkshowjump?jump=nextslide"/>
              </a:rPr>
              <a:t>Clue</a:t>
            </a:r>
            <a:endParaRPr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91" name="Google Shape;391;p20"/>
          <p:cNvSpPr txBox="1"/>
          <p:nvPr/>
        </p:nvSpPr>
        <p:spPr>
          <a:xfrm>
            <a:off x="457200" y="1371600"/>
            <a:ext cx="8229600" cy="359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None/>
            </a:pPr>
            <a:r>
              <a:t/>
            </a:r>
            <a:endParaRPr i="0" sz="2000" u="none" cap="none" strike="noStrik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1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None/>
            </a:pPr>
            <a:r>
              <a:rPr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Suppose you estimate a regression model using OLS that includes </a:t>
            </a:r>
            <a:r>
              <a:rPr b="1"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X</a:t>
            </a:r>
            <a:r>
              <a:rPr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along with an irrelevant variable </a:t>
            </a:r>
            <a:r>
              <a:rPr b="1"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Z</a:t>
            </a:r>
            <a:r>
              <a:rPr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using a sample of </a:t>
            </a:r>
            <a:r>
              <a:rPr b="1"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12</a:t>
            </a:r>
            <a:r>
              <a:rPr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observations. </a:t>
            </a:r>
            <a:endParaRPr i="0" sz="2000" u="none" cap="none" strike="noStrik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1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None/>
            </a:pPr>
            <a:r>
              <a:rPr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You find that the estimated standard error of </a:t>
            </a:r>
            <a:r>
              <a:rPr b="1"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β</a:t>
            </a:r>
            <a:r>
              <a:rPr b="1" baseline="-25000"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1 </a:t>
            </a:r>
            <a:r>
              <a:rPr lang="en-US" sz="2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is the </a:t>
            </a:r>
            <a:r>
              <a:rPr i="1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same</a:t>
            </a:r>
            <a:r>
              <a:rPr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in this multivariate regression as it is in the simple regression of </a:t>
            </a:r>
            <a:r>
              <a:rPr b="1"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Y </a:t>
            </a:r>
            <a:r>
              <a:rPr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on </a:t>
            </a:r>
            <a:r>
              <a:rPr b="1"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X</a:t>
            </a:r>
            <a:r>
              <a:rPr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.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i="0" sz="2000" u="none" cap="none" strike="noStrik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92" name="Google Shape;392;p20"/>
          <p:cNvSpPr txBox="1"/>
          <p:nvPr/>
        </p:nvSpPr>
        <p:spPr>
          <a:xfrm>
            <a:off x="457200" y="2895600"/>
            <a:ext cx="8229600" cy="359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None/>
            </a:pPr>
            <a:r>
              <a:t/>
            </a:r>
            <a:endParaRPr i="0" sz="2000" u="none" cap="none" strike="noStrik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1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None/>
            </a:pPr>
            <a:r>
              <a:rPr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Is the </a:t>
            </a:r>
            <a:r>
              <a:rPr i="1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</a:t>
            </a:r>
            <a:r>
              <a:rPr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-value of your hypothesis test for </a:t>
            </a:r>
            <a:r>
              <a:rPr b="1"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H</a:t>
            </a:r>
            <a:r>
              <a:rPr b="1" baseline="-25000"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0</a:t>
            </a:r>
            <a:r>
              <a:rPr b="1"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: β</a:t>
            </a:r>
            <a:r>
              <a:rPr b="1" baseline="-25000"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1</a:t>
            </a:r>
            <a:r>
              <a:rPr b="1"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= 0, H</a:t>
            </a:r>
            <a:r>
              <a:rPr b="1" baseline="-25000"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</a:t>
            </a:r>
            <a:r>
              <a:rPr b="1"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: β</a:t>
            </a:r>
            <a:r>
              <a:rPr b="1" baseline="-25000"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1 </a:t>
            </a:r>
            <a:r>
              <a:rPr b="1"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≠ 0</a:t>
            </a:r>
            <a:r>
              <a:rPr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in the multivariate regression </a:t>
            </a:r>
            <a:r>
              <a:rPr i="0" lang="en-US" sz="2000" u="sng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larger, smaller, or the same</a:t>
            </a:r>
            <a:r>
              <a:rPr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as the </a:t>
            </a:r>
            <a:r>
              <a:rPr i="1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</a:t>
            </a:r>
            <a:r>
              <a:rPr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-value for the same hypothesis test in the bivariate regression? 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2000" u="none" cap="none" strike="noStrik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3359D"/>
        </a:solidFill>
      </p:bgPr>
    </p:bg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d3e1de0c2c_0_107"/>
          <p:cNvSpPr txBox="1"/>
          <p:nvPr>
            <p:ph type="title"/>
          </p:nvPr>
        </p:nvSpPr>
        <p:spPr>
          <a:xfrm>
            <a:off x="457200" y="-304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b="1" i="0" lang="en-US" sz="35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Normally, I’m Pretty Confident - $600</a:t>
            </a:r>
            <a:endParaRPr sz="35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98" name="Google Shape;398;gd3e1de0c2c_0_107"/>
          <p:cNvSpPr txBox="1"/>
          <p:nvPr/>
        </p:nvSpPr>
        <p:spPr>
          <a:xfrm>
            <a:off x="457200" y="609600"/>
            <a:ext cx="8229600" cy="56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None/>
            </a:pPr>
            <a:r>
              <a:rPr lang="en-US" sz="2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Suppose in the population it is true that</a:t>
            </a:r>
            <a:r>
              <a:rPr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b="1"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Y = β</a:t>
            </a:r>
            <a:r>
              <a:rPr b="1" baseline="-25000"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0</a:t>
            </a:r>
            <a:r>
              <a:rPr b="1"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+ β</a:t>
            </a:r>
            <a:r>
              <a:rPr b="1" baseline="-25000"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1</a:t>
            </a:r>
            <a:r>
              <a:rPr b="1"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X + u.</a:t>
            </a:r>
            <a:r>
              <a:rPr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i="0" sz="2000" u="none" cap="none" strike="noStrik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1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None/>
            </a:pPr>
            <a:r>
              <a:rPr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Assume that the errors u are normally distributed with a mean 0 and variance σ</a:t>
            </a:r>
            <a:r>
              <a:rPr baseline="30000"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2</a:t>
            </a:r>
            <a:r>
              <a:rPr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and that the </a:t>
            </a:r>
            <a:r>
              <a:rPr b="1"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Gauss-Markov</a:t>
            </a:r>
            <a:r>
              <a:rPr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assumptions hold. </a:t>
            </a:r>
            <a:endParaRPr i="0" sz="2000" u="none" cap="none" strike="noStrik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1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None/>
            </a:pPr>
            <a:r>
              <a:rPr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Suppose you estimate a regression model using OLS that includes </a:t>
            </a:r>
            <a:r>
              <a:rPr b="1"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X</a:t>
            </a:r>
            <a:r>
              <a:rPr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along with an irrelevant variable </a:t>
            </a:r>
            <a:r>
              <a:rPr b="1"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Z</a:t>
            </a:r>
            <a:r>
              <a:rPr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using a sample of </a:t>
            </a:r>
            <a:r>
              <a:rPr b="1"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12</a:t>
            </a:r>
            <a:r>
              <a:rPr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observations. </a:t>
            </a:r>
            <a:endParaRPr i="0" sz="2000" u="none" cap="none" strike="noStrik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1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None/>
            </a:pPr>
            <a:r>
              <a:rPr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You find that the estimated standard error of </a:t>
            </a:r>
            <a:r>
              <a:rPr b="1"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β</a:t>
            </a:r>
            <a:r>
              <a:rPr b="1" baseline="-25000"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1 </a:t>
            </a:r>
            <a:r>
              <a:rPr lang="en-US" sz="2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is the </a:t>
            </a:r>
            <a:r>
              <a:rPr i="1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same</a:t>
            </a:r>
            <a:r>
              <a:rPr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in this multivariate regression as it is in the simple regression of </a:t>
            </a:r>
            <a:r>
              <a:rPr b="1"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Y </a:t>
            </a:r>
            <a:r>
              <a:rPr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on </a:t>
            </a:r>
            <a:r>
              <a:rPr b="1"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X</a:t>
            </a:r>
            <a:r>
              <a:rPr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. </a:t>
            </a:r>
            <a:endParaRPr i="0" sz="2000" u="none" cap="none" strike="noStrik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1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None/>
            </a:pPr>
            <a:r>
              <a:rPr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Is the </a:t>
            </a:r>
            <a:r>
              <a:rPr i="1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</a:t>
            </a:r>
            <a:r>
              <a:rPr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-value of your hypothesis test for </a:t>
            </a:r>
            <a:r>
              <a:rPr b="1"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H</a:t>
            </a:r>
            <a:r>
              <a:rPr b="1" baseline="-25000"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0</a:t>
            </a:r>
            <a:r>
              <a:rPr b="1"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: β</a:t>
            </a:r>
            <a:r>
              <a:rPr b="1" baseline="-25000"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1</a:t>
            </a:r>
            <a:r>
              <a:rPr b="1"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= 0, H</a:t>
            </a:r>
            <a:r>
              <a:rPr b="1" baseline="-25000"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</a:t>
            </a:r>
            <a:r>
              <a:rPr b="1"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: β</a:t>
            </a:r>
            <a:r>
              <a:rPr b="1" baseline="-25000"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1 </a:t>
            </a:r>
            <a:r>
              <a:rPr b="1"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≠ 0</a:t>
            </a:r>
            <a:r>
              <a:rPr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in the multivariate regression </a:t>
            </a:r>
            <a:r>
              <a:rPr i="0" lang="en-US" sz="2000" u="sng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larger, smaller, or the same</a:t>
            </a:r>
            <a:r>
              <a:rPr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as the </a:t>
            </a:r>
            <a:r>
              <a:rPr i="1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</a:t>
            </a:r>
            <a:r>
              <a:rPr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-value for the same hypothesis test in the bivariate regression? 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Hint: because of </a:t>
            </a:r>
            <a:r>
              <a:rPr b="1" lang="en-US" sz="2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G-M </a:t>
            </a:r>
            <a:r>
              <a:rPr lang="en-US" sz="2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assumptions, your hypothesis test statistic is </a:t>
            </a:r>
            <a:r>
              <a:rPr i="1" lang="en-US" sz="2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 </a:t>
            </a:r>
            <a:r>
              <a:rPr lang="en-US" sz="2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distributed with </a:t>
            </a:r>
            <a:r>
              <a:rPr b="1" lang="en-US" sz="2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n-k</a:t>
            </a:r>
            <a:r>
              <a:rPr lang="en-US" sz="2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degrees of freedom … google what happens to the variance of that </a:t>
            </a:r>
            <a:r>
              <a:rPr i="1" lang="en-US" sz="2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 </a:t>
            </a:r>
            <a:r>
              <a:rPr lang="en-US" sz="2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distribution as degrees of freedom decreases.</a:t>
            </a:r>
            <a:endParaRPr sz="2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99" name="Google Shape;399;gd3e1de0c2c_0_107">
            <a:hlinkClick action="ppaction://hlinkshowjump?jump=firstslide"/>
          </p:cNvPr>
          <p:cNvSpPr/>
          <p:nvPr/>
        </p:nvSpPr>
        <p:spPr>
          <a:xfrm>
            <a:off x="8458200" y="6248400"/>
            <a:ext cx="457200" cy="38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000"/>
                </a:moveTo>
                <a:lnTo>
                  <a:pt x="22500" y="60000"/>
                </a:lnTo>
                <a:lnTo>
                  <a:pt x="31875" y="60000"/>
                </a:lnTo>
                <a:lnTo>
                  <a:pt x="31875" y="105000"/>
                </a:lnTo>
                <a:lnTo>
                  <a:pt x="88125" y="105000"/>
                </a:lnTo>
                <a:lnTo>
                  <a:pt x="88125" y="60000"/>
                </a:lnTo>
                <a:lnTo>
                  <a:pt x="97500" y="60000"/>
                </a:lnTo>
                <a:lnTo>
                  <a:pt x="83438" y="43125"/>
                </a:lnTo>
                <a:lnTo>
                  <a:pt x="83438" y="20625"/>
                </a:lnTo>
                <a:lnTo>
                  <a:pt x="74063" y="20625"/>
                </a:lnTo>
                <a:lnTo>
                  <a:pt x="74063" y="31875"/>
                </a:lnTo>
                <a:close/>
              </a:path>
              <a:path extrusionOk="0" fill="darkenLess" h="120000" w="120000">
                <a:moveTo>
                  <a:pt x="83438" y="43125"/>
                </a:moveTo>
                <a:lnTo>
                  <a:pt x="83438" y="20625"/>
                </a:lnTo>
                <a:lnTo>
                  <a:pt x="74063" y="20625"/>
                </a:lnTo>
                <a:lnTo>
                  <a:pt x="74063" y="31875"/>
                </a:lnTo>
                <a:close/>
                <a:moveTo>
                  <a:pt x="31875" y="60000"/>
                </a:moveTo>
                <a:lnTo>
                  <a:pt x="31875" y="105000"/>
                </a:lnTo>
                <a:lnTo>
                  <a:pt x="55313" y="105000"/>
                </a:lnTo>
                <a:lnTo>
                  <a:pt x="55313" y="82500"/>
                </a:lnTo>
                <a:lnTo>
                  <a:pt x="64688" y="82500"/>
                </a:lnTo>
                <a:lnTo>
                  <a:pt x="64688" y="105000"/>
                </a:lnTo>
                <a:lnTo>
                  <a:pt x="88125" y="105000"/>
                </a:lnTo>
                <a:lnTo>
                  <a:pt x="88125" y="60000"/>
                </a:lnTo>
                <a:close/>
              </a:path>
              <a:path extrusionOk="0" fill="darken" h="120000" w="120000">
                <a:moveTo>
                  <a:pt x="60000" y="15000"/>
                </a:moveTo>
                <a:lnTo>
                  <a:pt x="22500" y="60000"/>
                </a:lnTo>
                <a:lnTo>
                  <a:pt x="97500" y="60000"/>
                </a:lnTo>
                <a:close/>
                <a:moveTo>
                  <a:pt x="55313" y="82500"/>
                </a:moveTo>
                <a:lnTo>
                  <a:pt x="64688" y="82500"/>
                </a:lnTo>
                <a:lnTo>
                  <a:pt x="64688" y="105000"/>
                </a:lnTo>
                <a:lnTo>
                  <a:pt x="55313" y="105000"/>
                </a:lnTo>
                <a:close/>
              </a:path>
              <a:path extrusionOk="0" fill="none" h="120000" w="120000">
                <a:moveTo>
                  <a:pt x="60000" y="15000"/>
                </a:moveTo>
                <a:lnTo>
                  <a:pt x="74063" y="31875"/>
                </a:lnTo>
                <a:lnTo>
                  <a:pt x="74063" y="20625"/>
                </a:lnTo>
                <a:lnTo>
                  <a:pt x="83438" y="20625"/>
                </a:lnTo>
                <a:lnTo>
                  <a:pt x="83438" y="43125"/>
                </a:lnTo>
                <a:lnTo>
                  <a:pt x="97500" y="60000"/>
                </a:lnTo>
                <a:lnTo>
                  <a:pt x="88125" y="60000"/>
                </a:lnTo>
                <a:lnTo>
                  <a:pt x="88125" y="105000"/>
                </a:lnTo>
                <a:lnTo>
                  <a:pt x="31875" y="105000"/>
                </a:lnTo>
                <a:lnTo>
                  <a:pt x="31875" y="60000"/>
                </a:lnTo>
                <a:lnTo>
                  <a:pt x="22500" y="60000"/>
                </a:lnTo>
                <a:close/>
                <a:moveTo>
                  <a:pt x="74063" y="31875"/>
                </a:moveTo>
                <a:lnTo>
                  <a:pt x="83438" y="43125"/>
                </a:lnTo>
                <a:moveTo>
                  <a:pt x="88125" y="60000"/>
                </a:moveTo>
                <a:lnTo>
                  <a:pt x="31875" y="60000"/>
                </a:lnTo>
                <a:moveTo>
                  <a:pt x="55313" y="105000"/>
                </a:moveTo>
                <a:lnTo>
                  <a:pt x="55313" y="82500"/>
                </a:lnTo>
                <a:lnTo>
                  <a:pt x="64688" y="82500"/>
                </a:lnTo>
                <a:lnTo>
                  <a:pt x="64688" y="105000"/>
                </a:lnTo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00" name="Google Shape;400;gd3e1de0c2c_0_107"/>
          <p:cNvSpPr/>
          <p:nvPr/>
        </p:nvSpPr>
        <p:spPr>
          <a:xfrm>
            <a:off x="7672450" y="6299550"/>
            <a:ext cx="641400" cy="278700"/>
          </a:xfrm>
          <a:prstGeom prst="roundRect">
            <a:avLst>
              <a:gd fmla="val 16667" name="adj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dk1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action="ppaction://hlinkshowjump?jump=previousslide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Back</a:t>
            </a:r>
            <a:endParaRPr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3359D"/>
        </a:solid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d16d26d3bf_1_39"/>
          <p:cNvSpPr txBox="1"/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0" lang="en-US" sz="44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Put a </a:t>
            </a:r>
            <a:r>
              <a:rPr b="1" lang="en-US">
                <a:latin typeface="Raleway"/>
                <a:ea typeface="Raleway"/>
                <a:cs typeface="Raleway"/>
                <a:sym typeface="Raleway"/>
              </a:rPr>
              <a:t>(</a:t>
            </a:r>
            <a:r>
              <a:rPr b="1" i="0" lang="en-US" sz="44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Beta</a:t>
            </a:r>
            <a:r>
              <a:rPr b="1" lang="en-US">
                <a:latin typeface="Raleway"/>
                <a:ea typeface="Raleway"/>
                <a:cs typeface="Raleway"/>
                <a:sym typeface="Raleway"/>
              </a:rPr>
              <a:t>)</a:t>
            </a:r>
            <a:r>
              <a:rPr b="1" i="0" lang="en-US" sz="44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Hat on It - $</a:t>
            </a:r>
            <a:r>
              <a:rPr b="1" lang="en-US">
                <a:latin typeface="Raleway"/>
                <a:ea typeface="Raleway"/>
                <a:cs typeface="Raleway"/>
                <a:sym typeface="Raleway"/>
              </a:rPr>
              <a:t>2</a:t>
            </a:r>
            <a:r>
              <a:rPr b="1" i="0" lang="en-US" sz="44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00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53" name="Google Shape;153;gd16d26d3bf_1_39"/>
          <p:cNvSpPr txBox="1"/>
          <p:nvPr/>
        </p:nvSpPr>
        <p:spPr>
          <a:xfrm>
            <a:off x="457200" y="1219200"/>
            <a:ext cx="8229600" cy="49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8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True or false: 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i="0" lang="en-US" sz="28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You can eliminate </a:t>
            </a:r>
            <a:r>
              <a:rPr b="1" i="0" lang="en-US" sz="28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omitted variable bias</a:t>
            </a:r>
            <a:r>
              <a:rPr i="0" lang="en-US" sz="28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(OVB) by adding more observations to a regression model.</a:t>
            </a:r>
            <a:endParaRPr i="0" sz="2800" u="none" cap="none" strike="noStrik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The answer is implicit in the name!</a:t>
            </a:r>
            <a:endParaRPr sz="2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54" name="Google Shape;154;gd16d26d3bf_1_39">
            <a:hlinkClick action="ppaction://hlinkshowjump?jump=firstslide"/>
          </p:cNvPr>
          <p:cNvSpPr/>
          <p:nvPr/>
        </p:nvSpPr>
        <p:spPr>
          <a:xfrm>
            <a:off x="8458200" y="6248400"/>
            <a:ext cx="457200" cy="38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000"/>
                </a:moveTo>
                <a:lnTo>
                  <a:pt x="22500" y="60000"/>
                </a:lnTo>
                <a:lnTo>
                  <a:pt x="31875" y="60000"/>
                </a:lnTo>
                <a:lnTo>
                  <a:pt x="31875" y="105000"/>
                </a:lnTo>
                <a:lnTo>
                  <a:pt x="88125" y="105000"/>
                </a:lnTo>
                <a:lnTo>
                  <a:pt x="88125" y="60000"/>
                </a:lnTo>
                <a:lnTo>
                  <a:pt x="97500" y="60000"/>
                </a:lnTo>
                <a:lnTo>
                  <a:pt x="83438" y="43125"/>
                </a:lnTo>
                <a:lnTo>
                  <a:pt x="83438" y="20625"/>
                </a:lnTo>
                <a:lnTo>
                  <a:pt x="74063" y="20625"/>
                </a:lnTo>
                <a:lnTo>
                  <a:pt x="74063" y="31875"/>
                </a:lnTo>
                <a:close/>
              </a:path>
              <a:path extrusionOk="0" fill="darkenLess" h="120000" w="120000">
                <a:moveTo>
                  <a:pt x="83438" y="43125"/>
                </a:moveTo>
                <a:lnTo>
                  <a:pt x="83438" y="20625"/>
                </a:lnTo>
                <a:lnTo>
                  <a:pt x="74063" y="20625"/>
                </a:lnTo>
                <a:lnTo>
                  <a:pt x="74063" y="31875"/>
                </a:lnTo>
                <a:close/>
                <a:moveTo>
                  <a:pt x="31875" y="60000"/>
                </a:moveTo>
                <a:lnTo>
                  <a:pt x="31875" y="105000"/>
                </a:lnTo>
                <a:lnTo>
                  <a:pt x="55313" y="105000"/>
                </a:lnTo>
                <a:lnTo>
                  <a:pt x="55313" y="82500"/>
                </a:lnTo>
                <a:lnTo>
                  <a:pt x="64688" y="82500"/>
                </a:lnTo>
                <a:lnTo>
                  <a:pt x="64688" y="105000"/>
                </a:lnTo>
                <a:lnTo>
                  <a:pt x="88125" y="105000"/>
                </a:lnTo>
                <a:lnTo>
                  <a:pt x="88125" y="60000"/>
                </a:lnTo>
                <a:close/>
              </a:path>
              <a:path extrusionOk="0" fill="darken" h="120000" w="120000">
                <a:moveTo>
                  <a:pt x="60000" y="15000"/>
                </a:moveTo>
                <a:lnTo>
                  <a:pt x="22500" y="60000"/>
                </a:lnTo>
                <a:lnTo>
                  <a:pt x="97500" y="60000"/>
                </a:lnTo>
                <a:close/>
                <a:moveTo>
                  <a:pt x="55313" y="82500"/>
                </a:moveTo>
                <a:lnTo>
                  <a:pt x="64688" y="82500"/>
                </a:lnTo>
                <a:lnTo>
                  <a:pt x="64688" y="105000"/>
                </a:lnTo>
                <a:lnTo>
                  <a:pt x="55313" y="105000"/>
                </a:lnTo>
                <a:close/>
              </a:path>
              <a:path extrusionOk="0" fill="none" h="120000" w="120000">
                <a:moveTo>
                  <a:pt x="60000" y="15000"/>
                </a:moveTo>
                <a:lnTo>
                  <a:pt x="74063" y="31875"/>
                </a:lnTo>
                <a:lnTo>
                  <a:pt x="74063" y="20625"/>
                </a:lnTo>
                <a:lnTo>
                  <a:pt x="83438" y="20625"/>
                </a:lnTo>
                <a:lnTo>
                  <a:pt x="83438" y="43125"/>
                </a:lnTo>
                <a:lnTo>
                  <a:pt x="97500" y="60000"/>
                </a:lnTo>
                <a:lnTo>
                  <a:pt x="88125" y="60000"/>
                </a:lnTo>
                <a:lnTo>
                  <a:pt x="88125" y="105000"/>
                </a:lnTo>
                <a:lnTo>
                  <a:pt x="31875" y="105000"/>
                </a:lnTo>
                <a:lnTo>
                  <a:pt x="31875" y="60000"/>
                </a:lnTo>
                <a:lnTo>
                  <a:pt x="22500" y="60000"/>
                </a:lnTo>
                <a:close/>
                <a:moveTo>
                  <a:pt x="74063" y="31875"/>
                </a:moveTo>
                <a:lnTo>
                  <a:pt x="83438" y="43125"/>
                </a:lnTo>
                <a:moveTo>
                  <a:pt x="88125" y="60000"/>
                </a:moveTo>
                <a:lnTo>
                  <a:pt x="31875" y="60000"/>
                </a:lnTo>
                <a:moveTo>
                  <a:pt x="55313" y="105000"/>
                </a:moveTo>
                <a:lnTo>
                  <a:pt x="55313" y="82500"/>
                </a:lnTo>
                <a:lnTo>
                  <a:pt x="64688" y="82500"/>
                </a:lnTo>
                <a:lnTo>
                  <a:pt x="64688" y="105000"/>
                </a:lnTo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5" name="Google Shape;155;gd16d26d3bf_1_39"/>
          <p:cNvSpPr/>
          <p:nvPr/>
        </p:nvSpPr>
        <p:spPr>
          <a:xfrm>
            <a:off x="8366100" y="134050"/>
            <a:ext cx="641400" cy="278700"/>
          </a:xfrm>
          <a:prstGeom prst="roundRect">
            <a:avLst>
              <a:gd fmla="val 16667" name="adj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dk1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action="ppaction://hlinkshowjump?jump=previousslide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Back</a:t>
            </a:r>
            <a:endParaRPr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3359D"/>
        </a:solidFill>
      </p:bgPr>
    </p:bg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21"/>
          <p:cNvSpPr txBox="1"/>
          <p:nvPr>
            <p:ph type="title"/>
          </p:nvPr>
        </p:nvSpPr>
        <p:spPr>
          <a:xfrm>
            <a:off x="457200" y="-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b="1" i="0" lang="en-US" sz="34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Normally, I’m Pretty Confident - $800</a:t>
            </a:r>
            <a:endParaRPr sz="3759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06" name="Google Shape;406;p21"/>
          <p:cNvSpPr txBox="1"/>
          <p:nvPr/>
        </p:nvSpPr>
        <p:spPr>
          <a:xfrm>
            <a:off x="457200" y="685800"/>
            <a:ext cx="8229600" cy="35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i="0" lang="en-US" sz="20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Suppose you are conducting hypothesis tests for </a:t>
            </a:r>
            <a:r>
              <a:rPr b="1" i="0" lang="en-US" sz="20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20</a:t>
            </a:r>
            <a:r>
              <a:rPr i="0" lang="en-US" sz="20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regression coefficients in a multivariate OLS regression model.</a:t>
            </a:r>
            <a:endParaRPr sz="12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07" name="Google Shape;407;p21"/>
          <p:cNvSpPr txBox="1"/>
          <p:nvPr/>
        </p:nvSpPr>
        <p:spPr>
          <a:xfrm>
            <a:off x="304800" y="4419600"/>
            <a:ext cx="822960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Type I Error Rate: 0.64, </a:t>
            </a:r>
            <a:r>
              <a:rPr b="1" lang="en-US" sz="27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α</a:t>
            </a:r>
            <a:r>
              <a:rPr b="1" i="0" lang="en-US" sz="27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= 0.00256</a:t>
            </a:r>
            <a:endParaRPr i="0" sz="27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45720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P(Any rejected | All true) = 1 – P(None rejected | All True)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45720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P(Any rejected | All true) = 1 – 0.95</a:t>
            </a:r>
            <a:r>
              <a:rPr baseline="30000"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20</a:t>
            </a:r>
            <a:r>
              <a:rPr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= 0.64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45720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Solving for </a:t>
            </a:r>
            <a:r>
              <a:rPr lang="en-US" sz="2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α</a:t>
            </a:r>
            <a:r>
              <a:rPr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: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4572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0.05 = 1 – (1-α)</a:t>
            </a:r>
            <a:r>
              <a:rPr baseline="30000"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20 </a:t>
            </a:r>
            <a:r>
              <a:rPr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= 0.00256</a:t>
            </a:r>
            <a:endParaRPr baseline="30000" i="0" sz="2000" u="none" cap="none" strike="noStrik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30000" i="0" sz="20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08" name="Google Shape;408;p21">
            <a:hlinkClick action="ppaction://hlinkshowjump?jump=firstslide"/>
          </p:cNvPr>
          <p:cNvSpPr/>
          <p:nvPr/>
        </p:nvSpPr>
        <p:spPr>
          <a:xfrm>
            <a:off x="8458200" y="6248400"/>
            <a:ext cx="457200" cy="38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000"/>
                </a:moveTo>
                <a:lnTo>
                  <a:pt x="22500" y="60000"/>
                </a:lnTo>
                <a:lnTo>
                  <a:pt x="31875" y="60000"/>
                </a:lnTo>
                <a:lnTo>
                  <a:pt x="31875" y="105000"/>
                </a:lnTo>
                <a:lnTo>
                  <a:pt x="88125" y="105000"/>
                </a:lnTo>
                <a:lnTo>
                  <a:pt x="88125" y="60000"/>
                </a:lnTo>
                <a:lnTo>
                  <a:pt x="97500" y="60000"/>
                </a:lnTo>
                <a:lnTo>
                  <a:pt x="83438" y="43125"/>
                </a:lnTo>
                <a:lnTo>
                  <a:pt x="83438" y="20625"/>
                </a:lnTo>
                <a:lnTo>
                  <a:pt x="74063" y="20625"/>
                </a:lnTo>
                <a:lnTo>
                  <a:pt x="74063" y="31875"/>
                </a:lnTo>
                <a:close/>
              </a:path>
              <a:path extrusionOk="0" fill="darkenLess" h="120000" w="120000">
                <a:moveTo>
                  <a:pt x="83438" y="43125"/>
                </a:moveTo>
                <a:lnTo>
                  <a:pt x="83438" y="20625"/>
                </a:lnTo>
                <a:lnTo>
                  <a:pt x="74063" y="20625"/>
                </a:lnTo>
                <a:lnTo>
                  <a:pt x="74063" y="31875"/>
                </a:lnTo>
                <a:close/>
                <a:moveTo>
                  <a:pt x="31875" y="60000"/>
                </a:moveTo>
                <a:lnTo>
                  <a:pt x="31875" y="105000"/>
                </a:lnTo>
                <a:lnTo>
                  <a:pt x="55313" y="105000"/>
                </a:lnTo>
                <a:lnTo>
                  <a:pt x="55313" y="82500"/>
                </a:lnTo>
                <a:lnTo>
                  <a:pt x="64688" y="82500"/>
                </a:lnTo>
                <a:lnTo>
                  <a:pt x="64688" y="105000"/>
                </a:lnTo>
                <a:lnTo>
                  <a:pt x="88125" y="105000"/>
                </a:lnTo>
                <a:lnTo>
                  <a:pt x="88125" y="60000"/>
                </a:lnTo>
                <a:close/>
              </a:path>
              <a:path extrusionOk="0" fill="darken" h="120000" w="120000">
                <a:moveTo>
                  <a:pt x="60000" y="15000"/>
                </a:moveTo>
                <a:lnTo>
                  <a:pt x="22500" y="60000"/>
                </a:lnTo>
                <a:lnTo>
                  <a:pt x="97500" y="60000"/>
                </a:lnTo>
                <a:close/>
                <a:moveTo>
                  <a:pt x="55313" y="82500"/>
                </a:moveTo>
                <a:lnTo>
                  <a:pt x="64688" y="82500"/>
                </a:lnTo>
                <a:lnTo>
                  <a:pt x="64688" y="105000"/>
                </a:lnTo>
                <a:lnTo>
                  <a:pt x="55313" y="105000"/>
                </a:lnTo>
                <a:close/>
              </a:path>
              <a:path extrusionOk="0" fill="none" h="120000" w="120000">
                <a:moveTo>
                  <a:pt x="60000" y="15000"/>
                </a:moveTo>
                <a:lnTo>
                  <a:pt x="74063" y="31875"/>
                </a:lnTo>
                <a:lnTo>
                  <a:pt x="74063" y="20625"/>
                </a:lnTo>
                <a:lnTo>
                  <a:pt x="83438" y="20625"/>
                </a:lnTo>
                <a:lnTo>
                  <a:pt x="83438" y="43125"/>
                </a:lnTo>
                <a:lnTo>
                  <a:pt x="97500" y="60000"/>
                </a:lnTo>
                <a:lnTo>
                  <a:pt x="88125" y="60000"/>
                </a:lnTo>
                <a:lnTo>
                  <a:pt x="88125" y="105000"/>
                </a:lnTo>
                <a:lnTo>
                  <a:pt x="31875" y="105000"/>
                </a:lnTo>
                <a:lnTo>
                  <a:pt x="31875" y="60000"/>
                </a:lnTo>
                <a:lnTo>
                  <a:pt x="22500" y="60000"/>
                </a:lnTo>
                <a:close/>
                <a:moveTo>
                  <a:pt x="74063" y="31875"/>
                </a:moveTo>
                <a:lnTo>
                  <a:pt x="83438" y="43125"/>
                </a:lnTo>
                <a:moveTo>
                  <a:pt x="88125" y="60000"/>
                </a:moveTo>
                <a:lnTo>
                  <a:pt x="31875" y="60000"/>
                </a:lnTo>
                <a:moveTo>
                  <a:pt x="55313" y="105000"/>
                </a:moveTo>
                <a:lnTo>
                  <a:pt x="55313" y="82500"/>
                </a:lnTo>
                <a:lnTo>
                  <a:pt x="64688" y="82500"/>
                </a:lnTo>
                <a:lnTo>
                  <a:pt x="64688" y="105000"/>
                </a:lnTo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09" name="Google Shape;409;p21"/>
          <p:cNvSpPr txBox="1"/>
          <p:nvPr/>
        </p:nvSpPr>
        <p:spPr>
          <a:xfrm>
            <a:off x="457200" y="990600"/>
            <a:ext cx="8229600" cy="35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i="0" lang="en-US" sz="20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Assume that each </a:t>
            </a:r>
            <a:r>
              <a:rPr i="1" lang="en-US" sz="2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</a:t>
            </a:r>
            <a:r>
              <a:rPr lang="en-US" sz="2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-value </a:t>
            </a:r>
            <a:r>
              <a:rPr i="0" lang="en-US" sz="20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is independent of the others. You set the level for each individual test to </a:t>
            </a:r>
            <a:r>
              <a:rPr b="1" i="0" lang="en-US" sz="20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0.05</a:t>
            </a:r>
            <a:r>
              <a:rPr i="0" lang="en-US" sz="20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. </a:t>
            </a:r>
            <a:endParaRPr sz="12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10" name="Google Shape;410;p21"/>
          <p:cNvSpPr txBox="1"/>
          <p:nvPr/>
        </p:nvSpPr>
        <p:spPr>
          <a:xfrm>
            <a:off x="457200" y="1752600"/>
            <a:ext cx="8229600" cy="35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2000" u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i="0" lang="en-US" sz="20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Suppose you choose to reject the null hypothesis that </a:t>
            </a:r>
            <a:r>
              <a:rPr i="0" lang="en-US" sz="2000" u="sng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all</a:t>
            </a:r>
            <a:r>
              <a:rPr i="0" lang="en-US" sz="20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of the coefficients equal </a:t>
            </a:r>
            <a:r>
              <a:rPr b="1" i="0" lang="en-US" sz="20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0</a:t>
            </a:r>
            <a:r>
              <a:rPr i="0" lang="en-US" sz="20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if you reject any one of the individual hypotheses.</a:t>
            </a:r>
            <a:endParaRPr sz="12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11" name="Google Shape;411;p21"/>
          <p:cNvSpPr txBox="1"/>
          <p:nvPr/>
        </p:nvSpPr>
        <p:spPr>
          <a:xfrm>
            <a:off x="457200" y="2796000"/>
            <a:ext cx="8229600" cy="35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2000" u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i="0" lang="en-US" sz="20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What is the Type I error rate, </a:t>
            </a:r>
            <a:r>
              <a:rPr lang="en-US" sz="15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Pr(Any rejected | All true)</a:t>
            </a:r>
            <a:r>
              <a:rPr lang="en-US" sz="2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.</a:t>
            </a:r>
            <a:r>
              <a:rPr i="0" lang="en-US" sz="20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of your combined tests? What </a:t>
            </a:r>
            <a:r>
              <a:rPr lang="en-US" sz="2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α </a:t>
            </a:r>
            <a:r>
              <a:rPr i="0" lang="en-US" sz="20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level would you have to set  to for each individual test in order to guarantee a Type I error rate of at most </a:t>
            </a:r>
            <a:r>
              <a:rPr b="1" i="0" lang="en-US" sz="20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0.05</a:t>
            </a:r>
            <a:r>
              <a:rPr i="0" lang="en-US" sz="20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?</a:t>
            </a:r>
            <a:endParaRPr sz="12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12" name="Google Shape;412;p21"/>
          <p:cNvSpPr/>
          <p:nvPr/>
        </p:nvSpPr>
        <p:spPr>
          <a:xfrm>
            <a:off x="7633200" y="6350700"/>
            <a:ext cx="641400" cy="278700"/>
          </a:xfrm>
          <a:prstGeom prst="roundRect">
            <a:avLst>
              <a:gd fmla="val 16667" name="adj"/>
            </a:avLst>
          </a:prstGeom>
          <a:solidFill>
            <a:srgbClr val="E6913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hlink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action="ppaction://hlinkshowjump?jump=nextslide"/>
              </a:rPr>
              <a:t>Clue</a:t>
            </a:r>
            <a:endParaRPr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3359D"/>
        </a:solidFill>
      </p:bgPr>
    </p:bg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d3e1de0c2c_0_121"/>
          <p:cNvSpPr txBox="1"/>
          <p:nvPr>
            <p:ph type="title"/>
          </p:nvPr>
        </p:nvSpPr>
        <p:spPr>
          <a:xfrm>
            <a:off x="457200" y="-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b="1" i="0" lang="en-US" sz="34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Normally, I’m Pretty Confident - $800</a:t>
            </a:r>
            <a:endParaRPr sz="3759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18" name="Google Shape;418;gd3e1de0c2c_0_121"/>
          <p:cNvSpPr txBox="1"/>
          <p:nvPr/>
        </p:nvSpPr>
        <p:spPr>
          <a:xfrm>
            <a:off x="457200" y="685800"/>
            <a:ext cx="8229600" cy="542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0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Suppose you are conducting hypothesis tests for </a:t>
            </a:r>
            <a:r>
              <a:rPr b="1" i="0" lang="en-US" sz="20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20</a:t>
            </a:r>
            <a:r>
              <a:rPr i="0" lang="en-US" sz="20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regression coefficients in a multivariate OLS regression model.</a:t>
            </a:r>
            <a:endParaRPr i="0" sz="2000" u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Assume that each </a:t>
            </a:r>
            <a:r>
              <a:rPr i="1" lang="en-US" sz="2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</a:t>
            </a:r>
            <a:r>
              <a:rPr lang="en-US" sz="2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-value is independent of the others. You set the level for each individual test to </a:t>
            </a:r>
            <a:r>
              <a:rPr b="1" lang="en-US" sz="2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0.05</a:t>
            </a:r>
            <a:r>
              <a:rPr lang="en-US" sz="2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. </a:t>
            </a:r>
            <a:endParaRPr sz="2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Suppose you choose to reject the null hypothesis that </a:t>
            </a:r>
            <a:r>
              <a:rPr lang="en-US" sz="2000" u="sng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all</a:t>
            </a:r>
            <a:r>
              <a:rPr lang="en-US" sz="2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of the coefficients equal </a:t>
            </a:r>
            <a:r>
              <a:rPr b="1" lang="en-US" sz="2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0</a:t>
            </a:r>
            <a:r>
              <a:rPr lang="en-US" sz="2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if you reject any one of the individual hypotheses.</a:t>
            </a:r>
            <a:endParaRPr sz="2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What is the Type I error rate, </a:t>
            </a:r>
            <a:r>
              <a:rPr lang="en-US" sz="15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Pr(Any rejected | All true)</a:t>
            </a:r>
            <a:r>
              <a:rPr lang="en-US" sz="2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. of your combined tests? What α level would you have to set  to for each individual test in order to guarantee a Type I error rate of at most </a:t>
            </a:r>
            <a:r>
              <a:rPr b="1" lang="en-US" sz="2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0.05</a:t>
            </a:r>
            <a:r>
              <a:rPr lang="en-US" sz="2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?</a:t>
            </a:r>
            <a:endParaRPr sz="2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Hint: P(Any rejected | All true) = 1 – P(None rejected | All True)</a:t>
            </a:r>
            <a:endParaRPr sz="2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Hint: Use independence of the </a:t>
            </a:r>
            <a:r>
              <a:rPr i="1" lang="en-US" sz="2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</a:t>
            </a:r>
            <a:r>
              <a:rPr lang="en-US" sz="2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-values to get the answer!</a:t>
            </a:r>
            <a:endParaRPr sz="2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r>
              <a:t/>
            </a:r>
            <a:endParaRPr baseline="30000" sz="20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19" name="Google Shape;419;gd3e1de0c2c_0_121">
            <a:hlinkClick action="ppaction://hlinkshowjump?jump=firstslide"/>
          </p:cNvPr>
          <p:cNvSpPr/>
          <p:nvPr/>
        </p:nvSpPr>
        <p:spPr>
          <a:xfrm>
            <a:off x="8458200" y="6248400"/>
            <a:ext cx="457200" cy="38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000"/>
                </a:moveTo>
                <a:lnTo>
                  <a:pt x="22500" y="60000"/>
                </a:lnTo>
                <a:lnTo>
                  <a:pt x="31875" y="60000"/>
                </a:lnTo>
                <a:lnTo>
                  <a:pt x="31875" y="105000"/>
                </a:lnTo>
                <a:lnTo>
                  <a:pt x="88125" y="105000"/>
                </a:lnTo>
                <a:lnTo>
                  <a:pt x="88125" y="60000"/>
                </a:lnTo>
                <a:lnTo>
                  <a:pt x="97500" y="60000"/>
                </a:lnTo>
                <a:lnTo>
                  <a:pt x="83438" y="43125"/>
                </a:lnTo>
                <a:lnTo>
                  <a:pt x="83438" y="20625"/>
                </a:lnTo>
                <a:lnTo>
                  <a:pt x="74063" y="20625"/>
                </a:lnTo>
                <a:lnTo>
                  <a:pt x="74063" y="31875"/>
                </a:lnTo>
                <a:close/>
              </a:path>
              <a:path extrusionOk="0" fill="darkenLess" h="120000" w="120000">
                <a:moveTo>
                  <a:pt x="83438" y="43125"/>
                </a:moveTo>
                <a:lnTo>
                  <a:pt x="83438" y="20625"/>
                </a:lnTo>
                <a:lnTo>
                  <a:pt x="74063" y="20625"/>
                </a:lnTo>
                <a:lnTo>
                  <a:pt x="74063" y="31875"/>
                </a:lnTo>
                <a:close/>
                <a:moveTo>
                  <a:pt x="31875" y="60000"/>
                </a:moveTo>
                <a:lnTo>
                  <a:pt x="31875" y="105000"/>
                </a:lnTo>
                <a:lnTo>
                  <a:pt x="55313" y="105000"/>
                </a:lnTo>
                <a:lnTo>
                  <a:pt x="55313" y="82500"/>
                </a:lnTo>
                <a:lnTo>
                  <a:pt x="64688" y="82500"/>
                </a:lnTo>
                <a:lnTo>
                  <a:pt x="64688" y="105000"/>
                </a:lnTo>
                <a:lnTo>
                  <a:pt x="88125" y="105000"/>
                </a:lnTo>
                <a:lnTo>
                  <a:pt x="88125" y="60000"/>
                </a:lnTo>
                <a:close/>
              </a:path>
              <a:path extrusionOk="0" fill="darken" h="120000" w="120000">
                <a:moveTo>
                  <a:pt x="60000" y="15000"/>
                </a:moveTo>
                <a:lnTo>
                  <a:pt x="22500" y="60000"/>
                </a:lnTo>
                <a:lnTo>
                  <a:pt x="97500" y="60000"/>
                </a:lnTo>
                <a:close/>
                <a:moveTo>
                  <a:pt x="55313" y="82500"/>
                </a:moveTo>
                <a:lnTo>
                  <a:pt x="64688" y="82500"/>
                </a:lnTo>
                <a:lnTo>
                  <a:pt x="64688" y="105000"/>
                </a:lnTo>
                <a:lnTo>
                  <a:pt x="55313" y="105000"/>
                </a:lnTo>
                <a:close/>
              </a:path>
              <a:path extrusionOk="0" fill="none" h="120000" w="120000">
                <a:moveTo>
                  <a:pt x="60000" y="15000"/>
                </a:moveTo>
                <a:lnTo>
                  <a:pt x="74063" y="31875"/>
                </a:lnTo>
                <a:lnTo>
                  <a:pt x="74063" y="20625"/>
                </a:lnTo>
                <a:lnTo>
                  <a:pt x="83438" y="20625"/>
                </a:lnTo>
                <a:lnTo>
                  <a:pt x="83438" y="43125"/>
                </a:lnTo>
                <a:lnTo>
                  <a:pt x="97500" y="60000"/>
                </a:lnTo>
                <a:lnTo>
                  <a:pt x="88125" y="60000"/>
                </a:lnTo>
                <a:lnTo>
                  <a:pt x="88125" y="105000"/>
                </a:lnTo>
                <a:lnTo>
                  <a:pt x="31875" y="105000"/>
                </a:lnTo>
                <a:lnTo>
                  <a:pt x="31875" y="60000"/>
                </a:lnTo>
                <a:lnTo>
                  <a:pt x="22500" y="60000"/>
                </a:lnTo>
                <a:close/>
                <a:moveTo>
                  <a:pt x="74063" y="31875"/>
                </a:moveTo>
                <a:lnTo>
                  <a:pt x="83438" y="43125"/>
                </a:lnTo>
                <a:moveTo>
                  <a:pt x="88125" y="60000"/>
                </a:moveTo>
                <a:lnTo>
                  <a:pt x="31875" y="60000"/>
                </a:lnTo>
                <a:moveTo>
                  <a:pt x="55313" y="105000"/>
                </a:moveTo>
                <a:lnTo>
                  <a:pt x="55313" y="82500"/>
                </a:lnTo>
                <a:lnTo>
                  <a:pt x="64688" y="82500"/>
                </a:lnTo>
                <a:lnTo>
                  <a:pt x="64688" y="105000"/>
                </a:lnTo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20" name="Google Shape;420;gd3e1de0c2c_0_121"/>
          <p:cNvSpPr/>
          <p:nvPr/>
        </p:nvSpPr>
        <p:spPr>
          <a:xfrm>
            <a:off x="7672450" y="6299550"/>
            <a:ext cx="641400" cy="278700"/>
          </a:xfrm>
          <a:prstGeom prst="roundRect">
            <a:avLst>
              <a:gd fmla="val 16667" name="adj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dk1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action="ppaction://hlinkshowjump?jump=previousslide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Back</a:t>
            </a:r>
            <a:endParaRPr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3359D"/>
        </a:solidFill>
      </p:bgPr>
    </p:bg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2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>
                <a:latin typeface="Raleway"/>
                <a:ea typeface="Raleway"/>
                <a:cs typeface="Raleway"/>
                <a:sym typeface="Raleway"/>
              </a:rPr>
              <a:t>☠</a:t>
            </a:r>
            <a:r>
              <a:rPr b="1" i="0" lang="en-US" sz="4400" u="none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rPr>
              <a:t>Final Jeopardy</a:t>
            </a:r>
            <a:r>
              <a:rPr b="1" lang="en-US">
                <a:latin typeface="Raleway"/>
                <a:ea typeface="Raleway"/>
                <a:cs typeface="Raleway"/>
                <a:sym typeface="Raleway"/>
              </a:rPr>
              <a:t>☠</a:t>
            </a:r>
            <a:endParaRPr b="1">
              <a:solidFill>
                <a:srgbClr val="FF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426" name="Google Shape;426;p2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64900" y="274625"/>
            <a:ext cx="1450500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7" name="Google Shape;427;p22"/>
          <p:cNvSpPr txBox="1"/>
          <p:nvPr/>
        </p:nvSpPr>
        <p:spPr>
          <a:xfrm>
            <a:off x="457200" y="1371600"/>
            <a:ext cx="7892700" cy="23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4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Suppose I start with a regression of </a:t>
            </a:r>
            <a:r>
              <a:rPr b="1" i="0" lang="en-US" sz="24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Y</a:t>
            </a:r>
            <a:r>
              <a:rPr i="0" lang="en-US" sz="24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on </a:t>
            </a:r>
            <a:r>
              <a:rPr b="1" i="0" lang="en-US" sz="24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X</a:t>
            </a:r>
            <a:r>
              <a:rPr i="0" lang="en-US" sz="24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. </a:t>
            </a:r>
            <a:endParaRPr i="0" sz="2400" u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i="0" lang="en-US" sz="24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 modify it to include a variable </a:t>
            </a:r>
            <a:r>
              <a:rPr b="1" i="0" lang="en-US" sz="24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Z</a:t>
            </a:r>
            <a:r>
              <a:rPr i="0" lang="en-US" sz="24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that is correlated with </a:t>
            </a:r>
            <a:r>
              <a:rPr b="1" i="0" lang="en-US" sz="24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Y</a:t>
            </a:r>
            <a:r>
              <a:rPr i="0" lang="en-US" sz="24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but uncorrelated with </a:t>
            </a:r>
            <a:r>
              <a:rPr b="1" i="0" lang="en-US" sz="24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X</a:t>
            </a:r>
            <a:r>
              <a:rPr i="0" lang="en-US" sz="24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. </a:t>
            </a:r>
            <a:endParaRPr i="0" sz="2400" u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i="0" lang="en-US" sz="24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Will the standard error of the coefficient </a:t>
            </a:r>
            <a:r>
              <a:rPr lang="en-US"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for</a:t>
            </a:r>
            <a:r>
              <a:rPr i="0" lang="en-US" sz="24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b="1" i="0" lang="en-US" sz="24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X</a:t>
            </a:r>
            <a:r>
              <a:rPr i="0" lang="en-US" sz="24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increase, decrease, or stay the same?</a:t>
            </a:r>
            <a:endParaRPr sz="10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28" name="Google Shape;428;p22"/>
          <p:cNvSpPr txBox="1"/>
          <p:nvPr/>
        </p:nvSpPr>
        <p:spPr>
          <a:xfrm>
            <a:off x="457200" y="3733800"/>
            <a:ext cx="8229600" cy="19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Decrease!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i="0" lang="en-US" sz="25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Including </a:t>
            </a:r>
            <a:r>
              <a:rPr b="1" i="0" lang="en-US" sz="25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Z</a:t>
            </a:r>
            <a:r>
              <a:rPr i="0" lang="en-US" sz="25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5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decreases</a:t>
            </a:r>
            <a:r>
              <a:rPr i="0" lang="en-US" sz="25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the variance of your residuals (for the same reason it </a:t>
            </a:r>
            <a:r>
              <a:rPr lang="en-US" sz="25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increases your </a:t>
            </a:r>
            <a:r>
              <a:rPr b="1" lang="en-US" sz="25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R</a:t>
            </a:r>
            <a:r>
              <a:rPr b="1" baseline="30000" lang="en-US" sz="25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2</a:t>
            </a:r>
            <a:r>
              <a:rPr lang="en-US" sz="25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)</a:t>
            </a:r>
            <a:r>
              <a:rPr i="0" lang="en-US" sz="25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. </a:t>
            </a:r>
            <a:endParaRPr sz="25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i="0" lang="en-US" sz="25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Therefore the standard error will decrease.</a:t>
            </a:r>
            <a:endParaRPr sz="11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29" name="Google Shape;429;p22">
            <a:hlinkClick action="ppaction://hlinkshowjump?jump=firstslide"/>
          </p:cNvPr>
          <p:cNvSpPr/>
          <p:nvPr/>
        </p:nvSpPr>
        <p:spPr>
          <a:xfrm>
            <a:off x="8458200" y="6248400"/>
            <a:ext cx="457200" cy="38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000"/>
                </a:moveTo>
                <a:lnTo>
                  <a:pt x="22500" y="60000"/>
                </a:lnTo>
                <a:lnTo>
                  <a:pt x="31875" y="60000"/>
                </a:lnTo>
                <a:lnTo>
                  <a:pt x="31875" y="105000"/>
                </a:lnTo>
                <a:lnTo>
                  <a:pt x="88125" y="105000"/>
                </a:lnTo>
                <a:lnTo>
                  <a:pt x="88125" y="60000"/>
                </a:lnTo>
                <a:lnTo>
                  <a:pt x="97500" y="60000"/>
                </a:lnTo>
                <a:lnTo>
                  <a:pt x="83438" y="43125"/>
                </a:lnTo>
                <a:lnTo>
                  <a:pt x="83438" y="20625"/>
                </a:lnTo>
                <a:lnTo>
                  <a:pt x="74063" y="20625"/>
                </a:lnTo>
                <a:lnTo>
                  <a:pt x="74063" y="31875"/>
                </a:lnTo>
                <a:close/>
              </a:path>
              <a:path extrusionOk="0" fill="darkenLess" h="120000" w="120000">
                <a:moveTo>
                  <a:pt x="83438" y="43125"/>
                </a:moveTo>
                <a:lnTo>
                  <a:pt x="83438" y="20625"/>
                </a:lnTo>
                <a:lnTo>
                  <a:pt x="74063" y="20625"/>
                </a:lnTo>
                <a:lnTo>
                  <a:pt x="74063" y="31875"/>
                </a:lnTo>
                <a:close/>
                <a:moveTo>
                  <a:pt x="31875" y="60000"/>
                </a:moveTo>
                <a:lnTo>
                  <a:pt x="31875" y="105000"/>
                </a:lnTo>
                <a:lnTo>
                  <a:pt x="55313" y="105000"/>
                </a:lnTo>
                <a:lnTo>
                  <a:pt x="55313" y="82500"/>
                </a:lnTo>
                <a:lnTo>
                  <a:pt x="64688" y="82500"/>
                </a:lnTo>
                <a:lnTo>
                  <a:pt x="64688" y="105000"/>
                </a:lnTo>
                <a:lnTo>
                  <a:pt x="88125" y="105000"/>
                </a:lnTo>
                <a:lnTo>
                  <a:pt x="88125" y="60000"/>
                </a:lnTo>
                <a:close/>
              </a:path>
              <a:path extrusionOk="0" fill="darken" h="120000" w="120000">
                <a:moveTo>
                  <a:pt x="60000" y="15000"/>
                </a:moveTo>
                <a:lnTo>
                  <a:pt x="22500" y="60000"/>
                </a:lnTo>
                <a:lnTo>
                  <a:pt x="97500" y="60000"/>
                </a:lnTo>
                <a:close/>
                <a:moveTo>
                  <a:pt x="55313" y="82500"/>
                </a:moveTo>
                <a:lnTo>
                  <a:pt x="64688" y="82500"/>
                </a:lnTo>
                <a:lnTo>
                  <a:pt x="64688" y="105000"/>
                </a:lnTo>
                <a:lnTo>
                  <a:pt x="55313" y="105000"/>
                </a:lnTo>
                <a:close/>
              </a:path>
              <a:path extrusionOk="0" fill="none" h="120000" w="120000">
                <a:moveTo>
                  <a:pt x="60000" y="15000"/>
                </a:moveTo>
                <a:lnTo>
                  <a:pt x="74063" y="31875"/>
                </a:lnTo>
                <a:lnTo>
                  <a:pt x="74063" y="20625"/>
                </a:lnTo>
                <a:lnTo>
                  <a:pt x="83438" y="20625"/>
                </a:lnTo>
                <a:lnTo>
                  <a:pt x="83438" y="43125"/>
                </a:lnTo>
                <a:lnTo>
                  <a:pt x="97500" y="60000"/>
                </a:lnTo>
                <a:lnTo>
                  <a:pt x="88125" y="60000"/>
                </a:lnTo>
                <a:lnTo>
                  <a:pt x="88125" y="105000"/>
                </a:lnTo>
                <a:lnTo>
                  <a:pt x="31875" y="105000"/>
                </a:lnTo>
                <a:lnTo>
                  <a:pt x="31875" y="60000"/>
                </a:lnTo>
                <a:lnTo>
                  <a:pt x="22500" y="60000"/>
                </a:lnTo>
                <a:close/>
                <a:moveTo>
                  <a:pt x="74063" y="31875"/>
                </a:moveTo>
                <a:lnTo>
                  <a:pt x="83438" y="43125"/>
                </a:lnTo>
                <a:moveTo>
                  <a:pt x="88125" y="60000"/>
                </a:moveTo>
                <a:lnTo>
                  <a:pt x="31875" y="60000"/>
                </a:lnTo>
                <a:moveTo>
                  <a:pt x="55313" y="105000"/>
                </a:moveTo>
                <a:lnTo>
                  <a:pt x="55313" y="82500"/>
                </a:lnTo>
                <a:lnTo>
                  <a:pt x="64688" y="82500"/>
                </a:lnTo>
                <a:lnTo>
                  <a:pt x="64688" y="105000"/>
                </a:lnTo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2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2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2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3359D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"/>
          <p:cNvSpPr txBox="1"/>
          <p:nvPr>
            <p:ph type="title"/>
          </p:nvPr>
        </p:nvSpPr>
        <p:spPr>
          <a:xfrm>
            <a:off x="457200" y="-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0" lang="en-US" sz="40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Put a </a:t>
            </a:r>
            <a:r>
              <a:rPr b="1" lang="en-US" sz="4000">
                <a:latin typeface="Raleway"/>
                <a:ea typeface="Raleway"/>
                <a:cs typeface="Raleway"/>
                <a:sym typeface="Raleway"/>
              </a:rPr>
              <a:t>(</a:t>
            </a:r>
            <a:r>
              <a:rPr b="1" i="0" lang="en-US" sz="40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Beta</a:t>
            </a:r>
            <a:r>
              <a:rPr b="1" lang="en-US" sz="4000">
                <a:latin typeface="Raleway"/>
                <a:ea typeface="Raleway"/>
                <a:cs typeface="Raleway"/>
                <a:sym typeface="Raleway"/>
              </a:rPr>
              <a:t>)</a:t>
            </a:r>
            <a:r>
              <a:rPr b="1" i="0" lang="en-US" sz="40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Hat on It - $400</a:t>
            </a:r>
            <a:endParaRPr sz="40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61" name="Google Shape;161;p3"/>
          <p:cNvSpPr txBox="1"/>
          <p:nvPr/>
        </p:nvSpPr>
        <p:spPr>
          <a:xfrm>
            <a:off x="381000" y="838200"/>
            <a:ext cx="82296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2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Suppose we omit a variable from a regression model. That variable is negatively correlated with our independent variable </a:t>
            </a:r>
            <a:r>
              <a:rPr b="1" i="0" lang="en-US" sz="22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X</a:t>
            </a:r>
            <a:r>
              <a:rPr i="0" lang="en-US" sz="22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and negatively correlated with the outcome </a:t>
            </a:r>
            <a:r>
              <a:rPr b="1" i="0" lang="en-US" sz="22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Y</a:t>
            </a:r>
            <a:r>
              <a:rPr i="0" lang="en-US" sz="22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. </a:t>
            </a:r>
            <a:endParaRPr i="0" sz="2200" u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2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Will our OLS estimator tend to over-estimate, under-estimate, or correctly estimate the true coefficient on </a:t>
            </a:r>
            <a:r>
              <a:rPr b="1" i="0" lang="en-US" sz="22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X</a:t>
            </a:r>
            <a:r>
              <a:rPr i="0" lang="en-US" sz="22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?</a:t>
            </a:r>
            <a:endParaRPr sz="22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62" name="Google Shape;162;p3"/>
          <p:cNvSpPr txBox="1"/>
          <p:nvPr/>
        </p:nvSpPr>
        <p:spPr>
          <a:xfrm>
            <a:off x="381000" y="3657600"/>
            <a:ext cx="8229600" cy="29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2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Over-estimate (or be upward</a:t>
            </a:r>
            <a:r>
              <a:rPr lang="en-US" sz="2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ly biased)</a:t>
            </a:r>
            <a:r>
              <a:rPr i="0" lang="en-US" sz="22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. By the omitted variable bias formula the bias is </a:t>
            </a:r>
            <a:r>
              <a:rPr b="1" i="0" lang="en-US" sz="22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β</a:t>
            </a:r>
            <a:r>
              <a:rPr b="1" baseline="-25000" i="0" lang="en-US" sz="22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2</a:t>
            </a:r>
            <a:r>
              <a:rPr b="1" i="0" lang="en-US" sz="22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b="1" lang="en-US" sz="2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ᐧ</a:t>
            </a:r>
            <a:r>
              <a:rPr b="1" i="0" lang="en-US" sz="22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Cov(Z, X) / Var(X)</a:t>
            </a:r>
            <a:r>
              <a:rPr i="0" lang="en-US" sz="22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. The former is negative when </a:t>
            </a:r>
            <a:r>
              <a:rPr b="1" i="0" lang="en-US" sz="22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Y</a:t>
            </a:r>
            <a:r>
              <a:rPr i="0" lang="en-US" sz="22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and </a:t>
            </a:r>
            <a:r>
              <a:rPr b="1" i="0" lang="en-US" sz="22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Z</a:t>
            </a:r>
            <a:r>
              <a:rPr i="0" lang="en-US" sz="22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are negatively correlated and the latter is also negative since </a:t>
            </a:r>
            <a:r>
              <a:rPr b="1" i="0" lang="en-US" sz="22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Var(X)</a:t>
            </a:r>
            <a:r>
              <a:rPr i="0" lang="en-US" sz="22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is strictly positive. Therefore the bias is positive.</a:t>
            </a:r>
            <a:endParaRPr sz="22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63" name="Google Shape;163;p3">
            <a:hlinkClick action="ppaction://hlinkshowjump?jump=firstslide"/>
          </p:cNvPr>
          <p:cNvSpPr/>
          <p:nvPr/>
        </p:nvSpPr>
        <p:spPr>
          <a:xfrm>
            <a:off x="8458200" y="6248400"/>
            <a:ext cx="457200" cy="38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000"/>
                </a:moveTo>
                <a:lnTo>
                  <a:pt x="22500" y="60000"/>
                </a:lnTo>
                <a:lnTo>
                  <a:pt x="31875" y="60000"/>
                </a:lnTo>
                <a:lnTo>
                  <a:pt x="31875" y="105000"/>
                </a:lnTo>
                <a:lnTo>
                  <a:pt x="88125" y="105000"/>
                </a:lnTo>
                <a:lnTo>
                  <a:pt x="88125" y="60000"/>
                </a:lnTo>
                <a:lnTo>
                  <a:pt x="97500" y="60000"/>
                </a:lnTo>
                <a:lnTo>
                  <a:pt x="83438" y="43125"/>
                </a:lnTo>
                <a:lnTo>
                  <a:pt x="83438" y="20625"/>
                </a:lnTo>
                <a:lnTo>
                  <a:pt x="74063" y="20625"/>
                </a:lnTo>
                <a:lnTo>
                  <a:pt x="74063" y="31875"/>
                </a:lnTo>
                <a:close/>
              </a:path>
              <a:path extrusionOk="0" fill="darkenLess" h="120000" w="120000">
                <a:moveTo>
                  <a:pt x="83438" y="43125"/>
                </a:moveTo>
                <a:lnTo>
                  <a:pt x="83438" y="20625"/>
                </a:lnTo>
                <a:lnTo>
                  <a:pt x="74063" y="20625"/>
                </a:lnTo>
                <a:lnTo>
                  <a:pt x="74063" y="31875"/>
                </a:lnTo>
                <a:close/>
                <a:moveTo>
                  <a:pt x="31875" y="60000"/>
                </a:moveTo>
                <a:lnTo>
                  <a:pt x="31875" y="105000"/>
                </a:lnTo>
                <a:lnTo>
                  <a:pt x="55313" y="105000"/>
                </a:lnTo>
                <a:lnTo>
                  <a:pt x="55313" y="82500"/>
                </a:lnTo>
                <a:lnTo>
                  <a:pt x="64688" y="82500"/>
                </a:lnTo>
                <a:lnTo>
                  <a:pt x="64688" y="105000"/>
                </a:lnTo>
                <a:lnTo>
                  <a:pt x="88125" y="105000"/>
                </a:lnTo>
                <a:lnTo>
                  <a:pt x="88125" y="60000"/>
                </a:lnTo>
                <a:close/>
              </a:path>
              <a:path extrusionOk="0" fill="darken" h="120000" w="120000">
                <a:moveTo>
                  <a:pt x="60000" y="15000"/>
                </a:moveTo>
                <a:lnTo>
                  <a:pt x="22500" y="60000"/>
                </a:lnTo>
                <a:lnTo>
                  <a:pt x="97500" y="60000"/>
                </a:lnTo>
                <a:close/>
                <a:moveTo>
                  <a:pt x="55313" y="82500"/>
                </a:moveTo>
                <a:lnTo>
                  <a:pt x="64688" y="82500"/>
                </a:lnTo>
                <a:lnTo>
                  <a:pt x="64688" y="105000"/>
                </a:lnTo>
                <a:lnTo>
                  <a:pt x="55313" y="105000"/>
                </a:lnTo>
                <a:close/>
              </a:path>
              <a:path extrusionOk="0" fill="none" h="120000" w="120000">
                <a:moveTo>
                  <a:pt x="60000" y="15000"/>
                </a:moveTo>
                <a:lnTo>
                  <a:pt x="74063" y="31875"/>
                </a:lnTo>
                <a:lnTo>
                  <a:pt x="74063" y="20625"/>
                </a:lnTo>
                <a:lnTo>
                  <a:pt x="83438" y="20625"/>
                </a:lnTo>
                <a:lnTo>
                  <a:pt x="83438" y="43125"/>
                </a:lnTo>
                <a:lnTo>
                  <a:pt x="97500" y="60000"/>
                </a:lnTo>
                <a:lnTo>
                  <a:pt x="88125" y="60000"/>
                </a:lnTo>
                <a:lnTo>
                  <a:pt x="88125" y="105000"/>
                </a:lnTo>
                <a:lnTo>
                  <a:pt x="31875" y="105000"/>
                </a:lnTo>
                <a:lnTo>
                  <a:pt x="31875" y="60000"/>
                </a:lnTo>
                <a:lnTo>
                  <a:pt x="22500" y="60000"/>
                </a:lnTo>
                <a:close/>
                <a:moveTo>
                  <a:pt x="74063" y="31875"/>
                </a:moveTo>
                <a:lnTo>
                  <a:pt x="83438" y="43125"/>
                </a:lnTo>
                <a:moveTo>
                  <a:pt x="88125" y="60000"/>
                </a:moveTo>
                <a:lnTo>
                  <a:pt x="31875" y="60000"/>
                </a:lnTo>
                <a:moveTo>
                  <a:pt x="55313" y="105000"/>
                </a:moveTo>
                <a:lnTo>
                  <a:pt x="55313" y="82500"/>
                </a:lnTo>
                <a:lnTo>
                  <a:pt x="64688" y="82500"/>
                </a:lnTo>
                <a:lnTo>
                  <a:pt x="64688" y="105000"/>
                </a:lnTo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4" name="Google Shape;164;p3"/>
          <p:cNvSpPr/>
          <p:nvPr/>
        </p:nvSpPr>
        <p:spPr>
          <a:xfrm>
            <a:off x="8366100" y="107875"/>
            <a:ext cx="641400" cy="278700"/>
          </a:xfrm>
          <a:prstGeom prst="roundRect">
            <a:avLst>
              <a:gd fmla="val 16667" name="adj"/>
            </a:avLst>
          </a:prstGeom>
          <a:solidFill>
            <a:srgbClr val="E6913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hlink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action="ppaction://hlinkshowjump?jump=nextslide"/>
              </a:rPr>
              <a:t>Clue</a:t>
            </a:r>
            <a:endParaRPr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3359D"/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d3e1de0c2c_0_0"/>
          <p:cNvSpPr txBox="1"/>
          <p:nvPr>
            <p:ph type="title"/>
          </p:nvPr>
        </p:nvSpPr>
        <p:spPr>
          <a:xfrm>
            <a:off x="457200" y="-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0" lang="en-US" sz="40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Put a </a:t>
            </a:r>
            <a:r>
              <a:rPr b="1" lang="en-US" sz="4000">
                <a:latin typeface="Raleway"/>
                <a:ea typeface="Raleway"/>
                <a:cs typeface="Raleway"/>
                <a:sym typeface="Raleway"/>
              </a:rPr>
              <a:t>(</a:t>
            </a:r>
            <a:r>
              <a:rPr b="1" i="0" lang="en-US" sz="40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Beta</a:t>
            </a:r>
            <a:r>
              <a:rPr b="1" lang="en-US" sz="4000">
                <a:latin typeface="Raleway"/>
                <a:ea typeface="Raleway"/>
                <a:cs typeface="Raleway"/>
                <a:sym typeface="Raleway"/>
              </a:rPr>
              <a:t>)</a:t>
            </a:r>
            <a:r>
              <a:rPr b="1" i="0" lang="en-US" sz="40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Hat on It - $400</a:t>
            </a:r>
            <a:endParaRPr sz="40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70" name="Google Shape;170;gd3e1de0c2c_0_0"/>
          <p:cNvSpPr txBox="1"/>
          <p:nvPr/>
        </p:nvSpPr>
        <p:spPr>
          <a:xfrm>
            <a:off x="381000" y="838200"/>
            <a:ext cx="82296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2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Suppose we omit a variable from a regression model. That variable is negatively correlated with our independent variable </a:t>
            </a:r>
            <a:r>
              <a:rPr b="1" i="0" lang="en-US" sz="22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X</a:t>
            </a:r>
            <a:r>
              <a:rPr i="0" lang="en-US" sz="22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and negatively correlated with the outcome </a:t>
            </a:r>
            <a:r>
              <a:rPr b="1" i="0" lang="en-US" sz="22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Y</a:t>
            </a:r>
            <a:r>
              <a:rPr i="0" lang="en-US" sz="22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. </a:t>
            </a:r>
            <a:endParaRPr i="0" sz="2200" u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2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Will our OLS estimator tend to over-estimate, under-estimate, or correctly estimate the true coefficient on </a:t>
            </a:r>
            <a:r>
              <a:rPr b="1" i="0" lang="en-US" sz="22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X</a:t>
            </a:r>
            <a:r>
              <a:rPr i="0" lang="en-US" sz="22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?</a:t>
            </a:r>
            <a:endParaRPr i="0" sz="2200" u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The OVB formula is </a:t>
            </a:r>
            <a:r>
              <a:rPr b="1" lang="en-US" sz="2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β</a:t>
            </a:r>
            <a:r>
              <a:rPr b="1" baseline="-25000" lang="en-US" sz="2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2</a:t>
            </a:r>
            <a:r>
              <a:rPr b="1" lang="en-US" sz="2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ᐧ Cov(Z, X) / Var(X)</a:t>
            </a:r>
            <a:endParaRPr sz="2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71" name="Google Shape;171;gd3e1de0c2c_0_0">
            <a:hlinkClick action="ppaction://hlinkshowjump?jump=firstslide"/>
          </p:cNvPr>
          <p:cNvSpPr/>
          <p:nvPr/>
        </p:nvSpPr>
        <p:spPr>
          <a:xfrm>
            <a:off x="8458200" y="6248400"/>
            <a:ext cx="457200" cy="38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000"/>
                </a:moveTo>
                <a:lnTo>
                  <a:pt x="22500" y="60000"/>
                </a:lnTo>
                <a:lnTo>
                  <a:pt x="31875" y="60000"/>
                </a:lnTo>
                <a:lnTo>
                  <a:pt x="31875" y="105000"/>
                </a:lnTo>
                <a:lnTo>
                  <a:pt x="88125" y="105000"/>
                </a:lnTo>
                <a:lnTo>
                  <a:pt x="88125" y="60000"/>
                </a:lnTo>
                <a:lnTo>
                  <a:pt x="97500" y="60000"/>
                </a:lnTo>
                <a:lnTo>
                  <a:pt x="83438" y="43125"/>
                </a:lnTo>
                <a:lnTo>
                  <a:pt x="83438" y="20625"/>
                </a:lnTo>
                <a:lnTo>
                  <a:pt x="74063" y="20625"/>
                </a:lnTo>
                <a:lnTo>
                  <a:pt x="74063" y="31875"/>
                </a:lnTo>
                <a:close/>
              </a:path>
              <a:path extrusionOk="0" fill="darkenLess" h="120000" w="120000">
                <a:moveTo>
                  <a:pt x="83438" y="43125"/>
                </a:moveTo>
                <a:lnTo>
                  <a:pt x="83438" y="20625"/>
                </a:lnTo>
                <a:lnTo>
                  <a:pt x="74063" y="20625"/>
                </a:lnTo>
                <a:lnTo>
                  <a:pt x="74063" y="31875"/>
                </a:lnTo>
                <a:close/>
                <a:moveTo>
                  <a:pt x="31875" y="60000"/>
                </a:moveTo>
                <a:lnTo>
                  <a:pt x="31875" y="105000"/>
                </a:lnTo>
                <a:lnTo>
                  <a:pt x="55313" y="105000"/>
                </a:lnTo>
                <a:lnTo>
                  <a:pt x="55313" y="82500"/>
                </a:lnTo>
                <a:lnTo>
                  <a:pt x="64688" y="82500"/>
                </a:lnTo>
                <a:lnTo>
                  <a:pt x="64688" y="105000"/>
                </a:lnTo>
                <a:lnTo>
                  <a:pt x="88125" y="105000"/>
                </a:lnTo>
                <a:lnTo>
                  <a:pt x="88125" y="60000"/>
                </a:lnTo>
                <a:close/>
              </a:path>
              <a:path extrusionOk="0" fill="darken" h="120000" w="120000">
                <a:moveTo>
                  <a:pt x="60000" y="15000"/>
                </a:moveTo>
                <a:lnTo>
                  <a:pt x="22500" y="60000"/>
                </a:lnTo>
                <a:lnTo>
                  <a:pt x="97500" y="60000"/>
                </a:lnTo>
                <a:close/>
                <a:moveTo>
                  <a:pt x="55313" y="82500"/>
                </a:moveTo>
                <a:lnTo>
                  <a:pt x="64688" y="82500"/>
                </a:lnTo>
                <a:lnTo>
                  <a:pt x="64688" y="105000"/>
                </a:lnTo>
                <a:lnTo>
                  <a:pt x="55313" y="105000"/>
                </a:lnTo>
                <a:close/>
              </a:path>
              <a:path extrusionOk="0" fill="none" h="120000" w="120000">
                <a:moveTo>
                  <a:pt x="60000" y="15000"/>
                </a:moveTo>
                <a:lnTo>
                  <a:pt x="74063" y="31875"/>
                </a:lnTo>
                <a:lnTo>
                  <a:pt x="74063" y="20625"/>
                </a:lnTo>
                <a:lnTo>
                  <a:pt x="83438" y="20625"/>
                </a:lnTo>
                <a:lnTo>
                  <a:pt x="83438" y="43125"/>
                </a:lnTo>
                <a:lnTo>
                  <a:pt x="97500" y="60000"/>
                </a:lnTo>
                <a:lnTo>
                  <a:pt x="88125" y="60000"/>
                </a:lnTo>
                <a:lnTo>
                  <a:pt x="88125" y="105000"/>
                </a:lnTo>
                <a:lnTo>
                  <a:pt x="31875" y="105000"/>
                </a:lnTo>
                <a:lnTo>
                  <a:pt x="31875" y="60000"/>
                </a:lnTo>
                <a:lnTo>
                  <a:pt x="22500" y="60000"/>
                </a:lnTo>
                <a:close/>
                <a:moveTo>
                  <a:pt x="74063" y="31875"/>
                </a:moveTo>
                <a:lnTo>
                  <a:pt x="83438" y="43125"/>
                </a:lnTo>
                <a:moveTo>
                  <a:pt x="88125" y="60000"/>
                </a:moveTo>
                <a:lnTo>
                  <a:pt x="31875" y="60000"/>
                </a:lnTo>
                <a:moveTo>
                  <a:pt x="55313" y="105000"/>
                </a:moveTo>
                <a:lnTo>
                  <a:pt x="55313" y="82500"/>
                </a:lnTo>
                <a:lnTo>
                  <a:pt x="64688" y="82500"/>
                </a:lnTo>
                <a:lnTo>
                  <a:pt x="64688" y="105000"/>
                </a:lnTo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2" name="Google Shape;172;gd3e1de0c2c_0_0"/>
          <p:cNvSpPr/>
          <p:nvPr/>
        </p:nvSpPr>
        <p:spPr>
          <a:xfrm>
            <a:off x="8366100" y="134050"/>
            <a:ext cx="641400" cy="278700"/>
          </a:xfrm>
          <a:prstGeom prst="roundRect">
            <a:avLst>
              <a:gd fmla="val 16667" name="adj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dk1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action="ppaction://hlinkshowjump?jump=previousslide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Back</a:t>
            </a:r>
            <a:endParaRPr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3359D"/>
        </a:solid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"/>
          <p:cNvSpPr txBox="1"/>
          <p:nvPr>
            <p:ph type="title"/>
          </p:nvPr>
        </p:nvSpPr>
        <p:spPr>
          <a:xfrm>
            <a:off x="457200" y="-76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0" lang="en-US" sz="40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Put a </a:t>
            </a:r>
            <a:r>
              <a:rPr b="1" lang="en-US" sz="4000">
                <a:latin typeface="Raleway"/>
                <a:ea typeface="Raleway"/>
                <a:cs typeface="Raleway"/>
                <a:sym typeface="Raleway"/>
              </a:rPr>
              <a:t>(</a:t>
            </a:r>
            <a:r>
              <a:rPr b="1" i="0" lang="en-US" sz="40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Beta</a:t>
            </a:r>
            <a:r>
              <a:rPr b="1" lang="en-US" sz="4000">
                <a:latin typeface="Raleway"/>
                <a:ea typeface="Raleway"/>
                <a:cs typeface="Raleway"/>
                <a:sym typeface="Raleway"/>
              </a:rPr>
              <a:t>)</a:t>
            </a:r>
            <a:r>
              <a:rPr b="1" i="0" lang="en-US" sz="40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Hat on It - $</a:t>
            </a:r>
            <a:r>
              <a:rPr b="1" lang="en-US" sz="4000">
                <a:latin typeface="Raleway"/>
                <a:ea typeface="Raleway"/>
                <a:cs typeface="Raleway"/>
                <a:sym typeface="Raleway"/>
              </a:rPr>
              <a:t>6</a:t>
            </a:r>
            <a:r>
              <a:rPr b="1" i="0" lang="en-US" sz="40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00</a:t>
            </a:r>
            <a:endParaRPr sz="40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78" name="Google Shape;178;p2">
            <a:hlinkClick action="ppaction://hlinkshowjump?jump=firstslide"/>
          </p:cNvPr>
          <p:cNvSpPr/>
          <p:nvPr/>
        </p:nvSpPr>
        <p:spPr>
          <a:xfrm>
            <a:off x="8458200" y="6248400"/>
            <a:ext cx="457200" cy="38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000"/>
                </a:moveTo>
                <a:lnTo>
                  <a:pt x="22500" y="60000"/>
                </a:lnTo>
                <a:lnTo>
                  <a:pt x="31875" y="60000"/>
                </a:lnTo>
                <a:lnTo>
                  <a:pt x="31875" y="105000"/>
                </a:lnTo>
                <a:lnTo>
                  <a:pt x="88125" y="105000"/>
                </a:lnTo>
                <a:lnTo>
                  <a:pt x="88125" y="60000"/>
                </a:lnTo>
                <a:lnTo>
                  <a:pt x="97500" y="60000"/>
                </a:lnTo>
                <a:lnTo>
                  <a:pt x="83438" y="43125"/>
                </a:lnTo>
                <a:lnTo>
                  <a:pt x="83438" y="20625"/>
                </a:lnTo>
                <a:lnTo>
                  <a:pt x="74063" y="20625"/>
                </a:lnTo>
                <a:lnTo>
                  <a:pt x="74063" y="31875"/>
                </a:lnTo>
                <a:close/>
              </a:path>
              <a:path extrusionOk="0" fill="darkenLess" h="120000" w="120000">
                <a:moveTo>
                  <a:pt x="83438" y="43125"/>
                </a:moveTo>
                <a:lnTo>
                  <a:pt x="83438" y="20625"/>
                </a:lnTo>
                <a:lnTo>
                  <a:pt x="74063" y="20625"/>
                </a:lnTo>
                <a:lnTo>
                  <a:pt x="74063" y="31875"/>
                </a:lnTo>
                <a:close/>
                <a:moveTo>
                  <a:pt x="31875" y="60000"/>
                </a:moveTo>
                <a:lnTo>
                  <a:pt x="31875" y="105000"/>
                </a:lnTo>
                <a:lnTo>
                  <a:pt x="55312" y="105000"/>
                </a:lnTo>
                <a:lnTo>
                  <a:pt x="55312" y="82500"/>
                </a:lnTo>
                <a:lnTo>
                  <a:pt x="64688" y="82500"/>
                </a:lnTo>
                <a:lnTo>
                  <a:pt x="64688" y="105000"/>
                </a:lnTo>
                <a:lnTo>
                  <a:pt x="88125" y="105000"/>
                </a:lnTo>
                <a:lnTo>
                  <a:pt x="88125" y="60000"/>
                </a:lnTo>
                <a:close/>
              </a:path>
              <a:path extrusionOk="0" fill="darken" h="120000" w="120000">
                <a:moveTo>
                  <a:pt x="60000" y="15000"/>
                </a:moveTo>
                <a:lnTo>
                  <a:pt x="22500" y="60000"/>
                </a:lnTo>
                <a:lnTo>
                  <a:pt x="97500" y="60000"/>
                </a:lnTo>
                <a:close/>
                <a:moveTo>
                  <a:pt x="55312" y="82500"/>
                </a:moveTo>
                <a:lnTo>
                  <a:pt x="64688" y="82500"/>
                </a:lnTo>
                <a:lnTo>
                  <a:pt x="64688" y="105000"/>
                </a:lnTo>
                <a:lnTo>
                  <a:pt x="55312" y="105000"/>
                </a:lnTo>
                <a:close/>
              </a:path>
              <a:path extrusionOk="0" fill="none" h="120000" w="120000">
                <a:moveTo>
                  <a:pt x="60000" y="15000"/>
                </a:moveTo>
                <a:lnTo>
                  <a:pt x="74063" y="31875"/>
                </a:lnTo>
                <a:lnTo>
                  <a:pt x="74063" y="20625"/>
                </a:lnTo>
                <a:lnTo>
                  <a:pt x="83438" y="20625"/>
                </a:lnTo>
                <a:lnTo>
                  <a:pt x="83438" y="43125"/>
                </a:lnTo>
                <a:lnTo>
                  <a:pt x="97500" y="60000"/>
                </a:lnTo>
                <a:lnTo>
                  <a:pt x="88125" y="60000"/>
                </a:lnTo>
                <a:lnTo>
                  <a:pt x="88125" y="105000"/>
                </a:lnTo>
                <a:lnTo>
                  <a:pt x="31875" y="105000"/>
                </a:lnTo>
                <a:lnTo>
                  <a:pt x="31875" y="60000"/>
                </a:lnTo>
                <a:lnTo>
                  <a:pt x="22500" y="60000"/>
                </a:lnTo>
                <a:close/>
                <a:moveTo>
                  <a:pt x="74063" y="31875"/>
                </a:moveTo>
                <a:lnTo>
                  <a:pt x="83438" y="43125"/>
                </a:lnTo>
                <a:moveTo>
                  <a:pt x="88125" y="60000"/>
                </a:moveTo>
                <a:lnTo>
                  <a:pt x="31875" y="60000"/>
                </a:lnTo>
                <a:moveTo>
                  <a:pt x="55312" y="105000"/>
                </a:moveTo>
                <a:lnTo>
                  <a:pt x="55312" y="82500"/>
                </a:lnTo>
                <a:lnTo>
                  <a:pt x="64688" y="82500"/>
                </a:lnTo>
                <a:lnTo>
                  <a:pt x="64688" y="105000"/>
                </a:lnTo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9" name="Google Shape;179;p2"/>
          <p:cNvSpPr txBox="1"/>
          <p:nvPr/>
        </p:nvSpPr>
        <p:spPr>
          <a:xfrm>
            <a:off x="381000" y="838200"/>
            <a:ext cx="82296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0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Assume the following population model: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Y = β</a:t>
            </a:r>
            <a:r>
              <a:rPr b="1" baseline="-25000"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0</a:t>
            </a:r>
            <a:r>
              <a:rPr b="1"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+ β</a:t>
            </a:r>
            <a:r>
              <a:rPr b="1" baseline="-25000"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1</a:t>
            </a:r>
            <a:r>
              <a:rPr b="1"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X + u</a:t>
            </a:r>
            <a:endParaRPr b="1"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i="0" lang="en-US" sz="20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Your friend proposes the following estimator for </a:t>
            </a:r>
            <a:r>
              <a:rPr b="1" i="0" lang="en-US" sz="20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β</a:t>
            </a:r>
            <a:r>
              <a:rPr b="1" baseline="-25000" i="0" lang="en-US" sz="20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1:</a:t>
            </a:r>
            <a:endParaRPr b="1">
              <a:latin typeface="Raleway"/>
              <a:ea typeface="Raleway"/>
              <a:cs typeface="Raleway"/>
              <a:sym typeface="Raleway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β</a:t>
            </a:r>
            <a:r>
              <a:rPr b="1" baseline="-25000"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1*</a:t>
            </a:r>
            <a:r>
              <a:rPr b="1"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= β</a:t>
            </a:r>
            <a:r>
              <a:rPr b="1" baseline="-25000"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1OLS</a:t>
            </a:r>
            <a:r>
              <a:rPr b="1"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/ (1 + λ)</a:t>
            </a:r>
            <a:endParaRPr b="1"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Where </a:t>
            </a:r>
            <a:r>
              <a:rPr b="1"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λ &gt; 0 </a:t>
            </a:r>
            <a:r>
              <a:rPr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is a positive constant and </a:t>
            </a:r>
            <a:r>
              <a:rPr b="1"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β</a:t>
            </a:r>
            <a:r>
              <a:rPr b="1" baseline="-25000"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1OLS</a:t>
            </a:r>
            <a:r>
              <a:rPr baseline="-25000"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is the usual OLS estimator </a:t>
            </a:r>
            <a:r>
              <a:rPr b="1"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(</a:t>
            </a:r>
            <a:r>
              <a:rPr b="1" lang="en-US" sz="2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X’X)</a:t>
            </a:r>
            <a:r>
              <a:rPr b="1" baseline="30000" lang="en-US" sz="2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-1</a:t>
            </a:r>
            <a:r>
              <a:rPr b="1"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Xy.</a:t>
            </a:r>
            <a:r>
              <a:rPr lang="en-US">
                <a:latin typeface="Raleway"/>
                <a:ea typeface="Raleway"/>
                <a:cs typeface="Raleway"/>
                <a:sym typeface="Raleway"/>
              </a:rPr>
              <a:t>  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What’s the direction of the bias of this estimator </a:t>
            </a:r>
            <a:r>
              <a:rPr b="1" lang="en-US" sz="2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β</a:t>
            </a:r>
            <a:r>
              <a:rPr b="1" baseline="-25000" lang="en-US" sz="2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1*</a:t>
            </a:r>
            <a:r>
              <a:rPr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? </a:t>
            </a:r>
            <a:endParaRPr i="0" sz="2000" u="none" cap="none" strike="noStrik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Does </a:t>
            </a:r>
            <a:r>
              <a:rPr b="1" lang="en-US" sz="2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β</a:t>
            </a:r>
            <a:r>
              <a:rPr b="1" baseline="-25000" lang="en-US" sz="2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1*</a:t>
            </a:r>
            <a:r>
              <a:rPr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have higher or lower variance than </a:t>
            </a:r>
            <a:r>
              <a:rPr b="1"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β</a:t>
            </a:r>
            <a:r>
              <a:rPr b="1" baseline="-25000"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1OLS</a:t>
            </a:r>
            <a:r>
              <a:rPr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?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80" name="Google Shape;180;p2"/>
          <p:cNvSpPr txBox="1"/>
          <p:nvPr/>
        </p:nvSpPr>
        <p:spPr>
          <a:xfrm>
            <a:off x="381000" y="3657600"/>
            <a:ext cx="82296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0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The bias tends toward zero since </a:t>
            </a:r>
            <a:r>
              <a:rPr b="1" i="0" lang="en-US" sz="20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1/(1 + λ) &lt; 1</a:t>
            </a:r>
            <a:r>
              <a:rPr i="0" lang="en-US" sz="20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, which attenuates the OLS estimator toward zero. Since we know the OLS estimator is unbiased, this alternative estimator is biased. </a:t>
            </a:r>
            <a:endParaRPr i="0" sz="2000" u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0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The variance is lower than </a:t>
            </a:r>
            <a:r>
              <a:rPr b="1" i="0" lang="en-US" sz="20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β</a:t>
            </a:r>
            <a:r>
              <a:rPr b="1" baseline="-25000" i="0" lang="en-US" sz="20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1OLS</a:t>
            </a:r>
            <a:r>
              <a:rPr b="1" baseline="-25000" lang="en-US" sz="2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:</a:t>
            </a:r>
            <a:endParaRPr i="0" sz="2000" u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42900" lvl="1" marL="8001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Raleway"/>
              <a:buChar char="■"/>
            </a:pPr>
            <a:r>
              <a:rPr b="1"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Var(β</a:t>
            </a:r>
            <a:r>
              <a:rPr b="1" baseline="-25000"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1OLS</a:t>
            </a:r>
            <a:r>
              <a:rPr b="1"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/(1 + λ)) = 1/(1 + λ)</a:t>
            </a:r>
            <a:r>
              <a:rPr b="1" baseline="30000"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2</a:t>
            </a:r>
            <a:r>
              <a:rPr b="1"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b="1" lang="en-US" sz="2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ᐧ</a:t>
            </a:r>
            <a:r>
              <a:rPr b="1"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Var(β</a:t>
            </a:r>
            <a:r>
              <a:rPr b="1" baseline="-25000"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1OLS</a:t>
            </a:r>
            <a:r>
              <a:rPr b="1"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)</a:t>
            </a:r>
            <a:endParaRPr b="1">
              <a:latin typeface="Raleway"/>
              <a:ea typeface="Raleway"/>
              <a:cs typeface="Raleway"/>
              <a:sym typeface="Raleway"/>
            </a:endParaRPr>
          </a:p>
          <a:p>
            <a:pPr indent="-241300" lvl="1" marL="8001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 lvl="1" marL="8001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Raleway"/>
              <a:buChar char="■"/>
            </a:pPr>
            <a:r>
              <a:rPr b="1"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Var(β</a:t>
            </a:r>
            <a:r>
              <a:rPr b="1" baseline="-25000"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1OLS</a:t>
            </a:r>
            <a:r>
              <a:rPr b="1"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)</a:t>
            </a:r>
            <a:r>
              <a:rPr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is strictly positive and </a:t>
            </a:r>
            <a:r>
              <a:rPr b="1"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1/(1 + λ)</a:t>
            </a:r>
            <a:r>
              <a:rPr b="1" baseline="30000"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2</a:t>
            </a:r>
            <a:r>
              <a:rPr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is strictly less than 1.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81" name="Google Shape;181;p2"/>
          <p:cNvSpPr/>
          <p:nvPr/>
        </p:nvSpPr>
        <p:spPr>
          <a:xfrm>
            <a:off x="8366100" y="107875"/>
            <a:ext cx="641400" cy="278700"/>
          </a:xfrm>
          <a:prstGeom prst="roundRect">
            <a:avLst>
              <a:gd fmla="val 16667" name="adj"/>
            </a:avLst>
          </a:prstGeom>
          <a:solidFill>
            <a:srgbClr val="E6913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hlink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action="ppaction://hlinkshowjump?jump=nextslide"/>
              </a:rPr>
              <a:t>Clue</a:t>
            </a:r>
            <a:endParaRPr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3359D"/>
        </a:solidFill>
      </p:bgPr>
    </p:bg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d3e1de0c2c_0_18"/>
          <p:cNvSpPr txBox="1"/>
          <p:nvPr>
            <p:ph type="title"/>
          </p:nvPr>
        </p:nvSpPr>
        <p:spPr>
          <a:xfrm>
            <a:off x="457200" y="-76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0" lang="en-US" sz="40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Put a </a:t>
            </a:r>
            <a:r>
              <a:rPr b="1" lang="en-US" sz="4000">
                <a:latin typeface="Raleway"/>
                <a:ea typeface="Raleway"/>
                <a:cs typeface="Raleway"/>
                <a:sym typeface="Raleway"/>
              </a:rPr>
              <a:t>(</a:t>
            </a:r>
            <a:r>
              <a:rPr b="1" i="0" lang="en-US" sz="40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Beta</a:t>
            </a:r>
            <a:r>
              <a:rPr b="1" lang="en-US" sz="4000">
                <a:latin typeface="Raleway"/>
                <a:ea typeface="Raleway"/>
                <a:cs typeface="Raleway"/>
                <a:sym typeface="Raleway"/>
              </a:rPr>
              <a:t>)</a:t>
            </a:r>
            <a:r>
              <a:rPr b="1" i="0" lang="en-US" sz="40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Hat on It - $</a:t>
            </a:r>
            <a:r>
              <a:rPr b="1" lang="en-US" sz="4000">
                <a:latin typeface="Raleway"/>
                <a:ea typeface="Raleway"/>
                <a:cs typeface="Raleway"/>
                <a:sym typeface="Raleway"/>
              </a:rPr>
              <a:t>6</a:t>
            </a:r>
            <a:r>
              <a:rPr b="1" i="0" lang="en-US" sz="40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00</a:t>
            </a:r>
            <a:endParaRPr sz="40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87" name="Google Shape;187;gd3e1de0c2c_0_18">
            <a:hlinkClick action="ppaction://hlinkshowjump?jump=firstslide"/>
          </p:cNvPr>
          <p:cNvSpPr/>
          <p:nvPr/>
        </p:nvSpPr>
        <p:spPr>
          <a:xfrm>
            <a:off x="8458200" y="6248400"/>
            <a:ext cx="457200" cy="38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000"/>
                </a:moveTo>
                <a:lnTo>
                  <a:pt x="22500" y="60000"/>
                </a:lnTo>
                <a:lnTo>
                  <a:pt x="31875" y="60000"/>
                </a:lnTo>
                <a:lnTo>
                  <a:pt x="31875" y="105000"/>
                </a:lnTo>
                <a:lnTo>
                  <a:pt x="88125" y="105000"/>
                </a:lnTo>
                <a:lnTo>
                  <a:pt x="88125" y="60000"/>
                </a:lnTo>
                <a:lnTo>
                  <a:pt x="97500" y="60000"/>
                </a:lnTo>
                <a:lnTo>
                  <a:pt x="83438" y="43125"/>
                </a:lnTo>
                <a:lnTo>
                  <a:pt x="83438" y="20625"/>
                </a:lnTo>
                <a:lnTo>
                  <a:pt x="74063" y="20625"/>
                </a:lnTo>
                <a:lnTo>
                  <a:pt x="74063" y="31875"/>
                </a:lnTo>
                <a:close/>
              </a:path>
              <a:path extrusionOk="0" fill="darkenLess" h="120000" w="120000">
                <a:moveTo>
                  <a:pt x="83438" y="43125"/>
                </a:moveTo>
                <a:lnTo>
                  <a:pt x="83438" y="20625"/>
                </a:lnTo>
                <a:lnTo>
                  <a:pt x="74063" y="20625"/>
                </a:lnTo>
                <a:lnTo>
                  <a:pt x="74063" y="31875"/>
                </a:lnTo>
                <a:close/>
                <a:moveTo>
                  <a:pt x="31875" y="60000"/>
                </a:moveTo>
                <a:lnTo>
                  <a:pt x="31875" y="105000"/>
                </a:lnTo>
                <a:lnTo>
                  <a:pt x="55313" y="105000"/>
                </a:lnTo>
                <a:lnTo>
                  <a:pt x="55313" y="82500"/>
                </a:lnTo>
                <a:lnTo>
                  <a:pt x="64688" y="82500"/>
                </a:lnTo>
                <a:lnTo>
                  <a:pt x="64688" y="105000"/>
                </a:lnTo>
                <a:lnTo>
                  <a:pt x="88125" y="105000"/>
                </a:lnTo>
                <a:lnTo>
                  <a:pt x="88125" y="60000"/>
                </a:lnTo>
                <a:close/>
              </a:path>
              <a:path extrusionOk="0" fill="darken" h="120000" w="120000">
                <a:moveTo>
                  <a:pt x="60000" y="15000"/>
                </a:moveTo>
                <a:lnTo>
                  <a:pt x="22500" y="60000"/>
                </a:lnTo>
                <a:lnTo>
                  <a:pt x="97500" y="60000"/>
                </a:lnTo>
                <a:close/>
                <a:moveTo>
                  <a:pt x="55313" y="82500"/>
                </a:moveTo>
                <a:lnTo>
                  <a:pt x="64688" y="82500"/>
                </a:lnTo>
                <a:lnTo>
                  <a:pt x="64688" y="105000"/>
                </a:lnTo>
                <a:lnTo>
                  <a:pt x="55313" y="105000"/>
                </a:lnTo>
                <a:close/>
              </a:path>
              <a:path extrusionOk="0" fill="none" h="120000" w="120000">
                <a:moveTo>
                  <a:pt x="60000" y="15000"/>
                </a:moveTo>
                <a:lnTo>
                  <a:pt x="74063" y="31875"/>
                </a:lnTo>
                <a:lnTo>
                  <a:pt x="74063" y="20625"/>
                </a:lnTo>
                <a:lnTo>
                  <a:pt x="83438" y="20625"/>
                </a:lnTo>
                <a:lnTo>
                  <a:pt x="83438" y="43125"/>
                </a:lnTo>
                <a:lnTo>
                  <a:pt x="97500" y="60000"/>
                </a:lnTo>
                <a:lnTo>
                  <a:pt x="88125" y="60000"/>
                </a:lnTo>
                <a:lnTo>
                  <a:pt x="88125" y="105000"/>
                </a:lnTo>
                <a:lnTo>
                  <a:pt x="31875" y="105000"/>
                </a:lnTo>
                <a:lnTo>
                  <a:pt x="31875" y="60000"/>
                </a:lnTo>
                <a:lnTo>
                  <a:pt x="22500" y="60000"/>
                </a:lnTo>
                <a:close/>
                <a:moveTo>
                  <a:pt x="74063" y="31875"/>
                </a:moveTo>
                <a:lnTo>
                  <a:pt x="83438" y="43125"/>
                </a:lnTo>
                <a:moveTo>
                  <a:pt x="88125" y="60000"/>
                </a:moveTo>
                <a:lnTo>
                  <a:pt x="31875" y="60000"/>
                </a:lnTo>
                <a:moveTo>
                  <a:pt x="55313" y="105000"/>
                </a:moveTo>
                <a:lnTo>
                  <a:pt x="55313" y="82500"/>
                </a:lnTo>
                <a:lnTo>
                  <a:pt x="64688" y="82500"/>
                </a:lnTo>
                <a:lnTo>
                  <a:pt x="64688" y="105000"/>
                </a:lnTo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8" name="Google Shape;188;gd3e1de0c2c_0_18"/>
          <p:cNvSpPr txBox="1"/>
          <p:nvPr/>
        </p:nvSpPr>
        <p:spPr>
          <a:xfrm>
            <a:off x="381000" y="838200"/>
            <a:ext cx="8229600" cy="48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0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Assume the following population model: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Y = β</a:t>
            </a:r>
            <a:r>
              <a:rPr b="1" baseline="-25000"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0</a:t>
            </a:r>
            <a:r>
              <a:rPr b="1"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+ β</a:t>
            </a:r>
            <a:r>
              <a:rPr b="1" baseline="-25000"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1</a:t>
            </a:r>
            <a:r>
              <a:rPr b="1"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X + u</a:t>
            </a:r>
            <a:endParaRPr b="1"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i="0" lang="en-US" sz="20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Your friend proposes the following estimator for </a:t>
            </a:r>
            <a:r>
              <a:rPr b="1" i="0" lang="en-US" sz="20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β</a:t>
            </a:r>
            <a:r>
              <a:rPr b="1" baseline="-25000" i="0" lang="en-US" sz="20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1:</a:t>
            </a:r>
            <a:endParaRPr b="1">
              <a:latin typeface="Raleway"/>
              <a:ea typeface="Raleway"/>
              <a:cs typeface="Raleway"/>
              <a:sym typeface="Raleway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β</a:t>
            </a:r>
            <a:r>
              <a:rPr b="1" baseline="-25000"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1*</a:t>
            </a:r>
            <a:r>
              <a:rPr b="1"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= β</a:t>
            </a:r>
            <a:r>
              <a:rPr b="1" baseline="-25000"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1OLS</a:t>
            </a:r>
            <a:r>
              <a:rPr b="1"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/ (1 + λ)</a:t>
            </a:r>
            <a:endParaRPr b="1"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Where </a:t>
            </a:r>
            <a:r>
              <a:rPr b="1"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λ &gt; 0 </a:t>
            </a:r>
            <a:r>
              <a:rPr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is a positive constant and </a:t>
            </a:r>
            <a:r>
              <a:rPr b="1"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β</a:t>
            </a:r>
            <a:r>
              <a:rPr b="1" baseline="-25000"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1OLS</a:t>
            </a:r>
            <a:r>
              <a:rPr baseline="-25000"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is the usual OLS estimator </a:t>
            </a:r>
            <a:r>
              <a:rPr b="1"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(</a:t>
            </a:r>
            <a:r>
              <a:rPr b="1" lang="en-US" sz="2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X’X)</a:t>
            </a:r>
            <a:r>
              <a:rPr b="1" baseline="30000" lang="en-US" sz="2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-1</a:t>
            </a:r>
            <a:r>
              <a:rPr b="1"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Xy.</a:t>
            </a:r>
            <a:r>
              <a:rPr lang="en-US">
                <a:latin typeface="Raleway"/>
                <a:ea typeface="Raleway"/>
                <a:cs typeface="Raleway"/>
                <a:sym typeface="Raleway"/>
              </a:rPr>
              <a:t>  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What’s the direction of the bias of this estimator </a:t>
            </a:r>
            <a:r>
              <a:rPr b="1" lang="en-US" sz="2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β</a:t>
            </a:r>
            <a:r>
              <a:rPr b="1" baseline="-25000" lang="en-US" sz="2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1*</a:t>
            </a:r>
            <a:r>
              <a:rPr lang="en-US" sz="2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? </a:t>
            </a:r>
            <a:r>
              <a:rPr b="1" lang="en-US" sz="2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E</a:t>
            </a:r>
            <a:r>
              <a:rPr b="1" lang="en-US"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[</a:t>
            </a:r>
            <a:r>
              <a:rPr b="1" lang="en-US" sz="2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β</a:t>
            </a:r>
            <a:r>
              <a:rPr b="1" baseline="-25000" lang="en-US" sz="2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1OLS</a:t>
            </a:r>
            <a:r>
              <a:rPr b="1" lang="en-US" sz="2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/ (1 + λ)</a:t>
            </a:r>
            <a:r>
              <a:rPr b="1" lang="en-US"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]</a:t>
            </a:r>
            <a:r>
              <a:rPr b="1" lang="en-US" sz="2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?</a:t>
            </a:r>
            <a:endParaRPr sz="2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Does </a:t>
            </a:r>
            <a:r>
              <a:rPr b="1" lang="en-US" sz="2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β</a:t>
            </a:r>
            <a:r>
              <a:rPr b="1" baseline="-25000" lang="en-US" sz="2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1*</a:t>
            </a:r>
            <a:r>
              <a:rPr lang="en-US" sz="2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have higher or lower variance than </a:t>
            </a:r>
            <a:r>
              <a:rPr b="1" lang="en-US" sz="2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β</a:t>
            </a:r>
            <a:r>
              <a:rPr b="1" baseline="-25000" lang="en-US" sz="2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1OLS</a:t>
            </a:r>
            <a:r>
              <a:rPr lang="en-US" sz="2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? </a:t>
            </a:r>
            <a:r>
              <a:rPr b="1" lang="en-US" sz="2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V[β</a:t>
            </a:r>
            <a:r>
              <a:rPr b="1" baseline="-25000" lang="en-US" sz="2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1OLS</a:t>
            </a:r>
            <a:r>
              <a:rPr b="1" lang="en-US" sz="2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/ (1 + λ)]</a:t>
            </a:r>
            <a:endParaRPr b="1" sz="2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89" name="Google Shape;189;gd3e1de0c2c_0_18"/>
          <p:cNvSpPr/>
          <p:nvPr/>
        </p:nvSpPr>
        <p:spPr>
          <a:xfrm>
            <a:off x="8366100" y="134050"/>
            <a:ext cx="641400" cy="278700"/>
          </a:xfrm>
          <a:prstGeom prst="roundRect">
            <a:avLst>
              <a:gd fmla="val 16667" name="adj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dk1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action="ppaction://hlinkshowjump?jump=previousslide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Back</a:t>
            </a:r>
            <a:endParaRPr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3359D"/>
        </a:solidFill>
      </p:bgPr>
    </p:bg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5"/>
          <p:cNvSpPr txBox="1"/>
          <p:nvPr>
            <p:ph type="title"/>
          </p:nvPr>
        </p:nvSpPr>
        <p:spPr>
          <a:xfrm>
            <a:off x="457200" y="-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0" lang="en-US" sz="40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Put a </a:t>
            </a:r>
            <a:r>
              <a:rPr b="1" lang="en-US" sz="4000">
                <a:latin typeface="Raleway"/>
                <a:ea typeface="Raleway"/>
                <a:cs typeface="Raleway"/>
                <a:sym typeface="Raleway"/>
              </a:rPr>
              <a:t>(</a:t>
            </a:r>
            <a:r>
              <a:rPr b="1" i="0" lang="en-US" sz="40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Beta</a:t>
            </a:r>
            <a:r>
              <a:rPr b="1" lang="en-US" sz="4000">
                <a:latin typeface="Raleway"/>
                <a:ea typeface="Raleway"/>
                <a:cs typeface="Raleway"/>
                <a:sym typeface="Raleway"/>
              </a:rPr>
              <a:t>)</a:t>
            </a:r>
            <a:r>
              <a:rPr b="1" i="0" lang="en-US" sz="40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Hat on It - $800</a:t>
            </a:r>
            <a:endParaRPr sz="40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95" name="Google Shape;195;p5"/>
          <p:cNvSpPr txBox="1"/>
          <p:nvPr/>
        </p:nvSpPr>
        <p:spPr>
          <a:xfrm>
            <a:off x="457200" y="609600"/>
            <a:ext cx="8229600" cy="38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2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If </a:t>
            </a:r>
            <a:r>
              <a:rPr lang="en-US" sz="2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your</a:t>
            </a:r>
            <a:r>
              <a:rPr i="0" lang="en-US" sz="22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OLS estimator is the Best Linear Unbiased Estimator, which of the following </a:t>
            </a:r>
            <a:r>
              <a:rPr lang="en-US" sz="2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are true</a:t>
            </a:r>
            <a:r>
              <a:rPr i="0" lang="en-US" sz="22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: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  </a:t>
            </a:r>
            <a:r>
              <a:rPr b="1"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1.</a:t>
            </a:r>
            <a:r>
              <a:rPr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OLS has the lowest possible variance of any estimator</a:t>
            </a:r>
            <a:endParaRPr sz="20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  </a:t>
            </a:r>
            <a:r>
              <a:rPr b="1"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2.</a:t>
            </a:r>
            <a:r>
              <a:rPr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In small samples, test statistics for coefficient estimates will have </a:t>
            </a:r>
            <a:r>
              <a:rPr i="1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</a:t>
            </a:r>
            <a:r>
              <a:rPr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-distributions</a:t>
            </a:r>
            <a:endParaRPr sz="20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  </a:t>
            </a:r>
            <a:r>
              <a:rPr b="1"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3. </a:t>
            </a:r>
            <a:r>
              <a:rPr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Standard error estimates are unbiased and consistent for the true standard error</a:t>
            </a:r>
            <a:endParaRPr sz="20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  </a:t>
            </a:r>
            <a:r>
              <a:rPr b="1"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4. </a:t>
            </a:r>
            <a:r>
              <a:rPr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There exists no other unbiased estimator of the coefficients that has lower variance than OLS</a:t>
            </a:r>
            <a:endParaRPr sz="20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  </a:t>
            </a:r>
            <a:r>
              <a:rPr b="1"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5.</a:t>
            </a:r>
            <a:r>
              <a:rPr i="0" lang="en-US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All of the above!</a:t>
            </a:r>
            <a:endParaRPr sz="20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96" name="Google Shape;196;p5"/>
          <p:cNvSpPr txBox="1"/>
          <p:nvPr/>
        </p:nvSpPr>
        <p:spPr>
          <a:xfrm>
            <a:off x="457200" y="4419600"/>
            <a:ext cx="8229600" cy="29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Just 4!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Recall from the hierarchy of assumptions</a:t>
            </a:r>
            <a:r>
              <a:rPr i="0" lang="en-US" sz="2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that BLUE refers to the lowest variance among </a:t>
            </a:r>
            <a:r>
              <a:rPr i="1" lang="en-US" sz="2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unbiased</a:t>
            </a:r>
            <a:r>
              <a:rPr i="0" lang="en-US" sz="2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estimators. We can always tr</a:t>
            </a:r>
            <a:r>
              <a:rPr lang="en-US"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ivially </a:t>
            </a:r>
            <a:r>
              <a:rPr i="0" lang="en-US" sz="2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get lower variance by picking a biased estimator like </a:t>
            </a:r>
            <a:r>
              <a:rPr b="1" i="0" lang="en-US" sz="2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β</a:t>
            </a:r>
            <a:r>
              <a:rPr b="1" baseline="-25000" i="0" lang="en-US" sz="2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1</a:t>
            </a:r>
            <a:r>
              <a:rPr b="1" i="0" lang="en-US" sz="2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* = 5</a:t>
            </a:r>
            <a:r>
              <a:rPr i="0" lang="en-US" sz="2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, which has a variance of 0. 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97" name="Google Shape;197;p5">
            <a:hlinkClick action="ppaction://hlinkshowjump?jump=firstslide"/>
          </p:cNvPr>
          <p:cNvSpPr/>
          <p:nvPr/>
        </p:nvSpPr>
        <p:spPr>
          <a:xfrm>
            <a:off x="8458200" y="6248400"/>
            <a:ext cx="457200" cy="38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000"/>
                </a:moveTo>
                <a:lnTo>
                  <a:pt x="22500" y="60000"/>
                </a:lnTo>
                <a:lnTo>
                  <a:pt x="31875" y="60000"/>
                </a:lnTo>
                <a:lnTo>
                  <a:pt x="31875" y="105000"/>
                </a:lnTo>
                <a:lnTo>
                  <a:pt x="88125" y="105000"/>
                </a:lnTo>
                <a:lnTo>
                  <a:pt x="88125" y="60000"/>
                </a:lnTo>
                <a:lnTo>
                  <a:pt x="97500" y="60000"/>
                </a:lnTo>
                <a:lnTo>
                  <a:pt x="83438" y="43125"/>
                </a:lnTo>
                <a:lnTo>
                  <a:pt x="83438" y="20625"/>
                </a:lnTo>
                <a:lnTo>
                  <a:pt x="74063" y="20625"/>
                </a:lnTo>
                <a:lnTo>
                  <a:pt x="74063" y="31875"/>
                </a:lnTo>
                <a:close/>
              </a:path>
              <a:path extrusionOk="0" fill="darkenLess" h="120000" w="120000">
                <a:moveTo>
                  <a:pt x="83438" y="43125"/>
                </a:moveTo>
                <a:lnTo>
                  <a:pt x="83438" y="20625"/>
                </a:lnTo>
                <a:lnTo>
                  <a:pt x="74063" y="20625"/>
                </a:lnTo>
                <a:lnTo>
                  <a:pt x="74063" y="31875"/>
                </a:lnTo>
                <a:close/>
                <a:moveTo>
                  <a:pt x="31875" y="60000"/>
                </a:moveTo>
                <a:lnTo>
                  <a:pt x="31875" y="105000"/>
                </a:lnTo>
                <a:lnTo>
                  <a:pt x="55313" y="105000"/>
                </a:lnTo>
                <a:lnTo>
                  <a:pt x="55313" y="82500"/>
                </a:lnTo>
                <a:lnTo>
                  <a:pt x="64688" y="82500"/>
                </a:lnTo>
                <a:lnTo>
                  <a:pt x="64688" y="105000"/>
                </a:lnTo>
                <a:lnTo>
                  <a:pt x="88125" y="105000"/>
                </a:lnTo>
                <a:lnTo>
                  <a:pt x="88125" y="60000"/>
                </a:lnTo>
                <a:close/>
              </a:path>
              <a:path extrusionOk="0" fill="darken" h="120000" w="120000">
                <a:moveTo>
                  <a:pt x="60000" y="15000"/>
                </a:moveTo>
                <a:lnTo>
                  <a:pt x="22500" y="60000"/>
                </a:lnTo>
                <a:lnTo>
                  <a:pt x="97500" y="60000"/>
                </a:lnTo>
                <a:close/>
                <a:moveTo>
                  <a:pt x="55313" y="82500"/>
                </a:moveTo>
                <a:lnTo>
                  <a:pt x="64688" y="82500"/>
                </a:lnTo>
                <a:lnTo>
                  <a:pt x="64688" y="105000"/>
                </a:lnTo>
                <a:lnTo>
                  <a:pt x="55313" y="105000"/>
                </a:lnTo>
                <a:close/>
              </a:path>
              <a:path extrusionOk="0" fill="none" h="120000" w="120000">
                <a:moveTo>
                  <a:pt x="60000" y="15000"/>
                </a:moveTo>
                <a:lnTo>
                  <a:pt x="74063" y="31875"/>
                </a:lnTo>
                <a:lnTo>
                  <a:pt x="74063" y="20625"/>
                </a:lnTo>
                <a:lnTo>
                  <a:pt x="83438" y="20625"/>
                </a:lnTo>
                <a:lnTo>
                  <a:pt x="83438" y="43125"/>
                </a:lnTo>
                <a:lnTo>
                  <a:pt x="97500" y="60000"/>
                </a:lnTo>
                <a:lnTo>
                  <a:pt x="88125" y="60000"/>
                </a:lnTo>
                <a:lnTo>
                  <a:pt x="88125" y="105000"/>
                </a:lnTo>
                <a:lnTo>
                  <a:pt x="31875" y="105000"/>
                </a:lnTo>
                <a:lnTo>
                  <a:pt x="31875" y="60000"/>
                </a:lnTo>
                <a:lnTo>
                  <a:pt x="22500" y="60000"/>
                </a:lnTo>
                <a:close/>
                <a:moveTo>
                  <a:pt x="74063" y="31875"/>
                </a:moveTo>
                <a:lnTo>
                  <a:pt x="83438" y="43125"/>
                </a:lnTo>
                <a:moveTo>
                  <a:pt x="88125" y="60000"/>
                </a:moveTo>
                <a:lnTo>
                  <a:pt x="31875" y="60000"/>
                </a:lnTo>
                <a:moveTo>
                  <a:pt x="55313" y="105000"/>
                </a:moveTo>
                <a:lnTo>
                  <a:pt x="55313" y="82500"/>
                </a:lnTo>
                <a:lnTo>
                  <a:pt x="64688" y="82500"/>
                </a:lnTo>
                <a:lnTo>
                  <a:pt x="64688" y="105000"/>
                </a:lnTo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3359D"/>
        </a:solidFill>
      </p:bgPr>
    </p:bg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6"/>
          <p:cNvSpPr txBox="1"/>
          <p:nvPr>
            <p:ph type="title"/>
          </p:nvPr>
        </p:nvSpPr>
        <p:spPr>
          <a:xfrm>
            <a:off x="457200" y="-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b="1" i="0" lang="en-US" sz="36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 Do it all for The (L)OLS- $200</a:t>
            </a:r>
            <a:endParaRPr b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03" name="Google Shape;203;p6"/>
          <p:cNvSpPr txBox="1"/>
          <p:nvPr/>
        </p:nvSpPr>
        <p:spPr>
          <a:xfrm>
            <a:off x="533400" y="609600"/>
            <a:ext cx="8229600" cy="14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4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Look at the following fitted values v. residuals plot. Does this plot suggest any evidence of </a:t>
            </a:r>
            <a:r>
              <a:rPr b="1" i="0" lang="en-US" sz="24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heteroskedasticity</a:t>
            </a:r>
            <a:r>
              <a:rPr i="0" lang="en-US" sz="24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or </a:t>
            </a:r>
            <a:r>
              <a:rPr b="1" i="0" lang="en-US" sz="24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non-linearity</a:t>
            </a:r>
            <a:r>
              <a:rPr i="0" lang="en-US" sz="24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?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04" name="Google Shape;204;p6"/>
          <p:cNvSpPr txBox="1"/>
          <p:nvPr/>
        </p:nvSpPr>
        <p:spPr>
          <a:xfrm>
            <a:off x="457200" y="4648200"/>
            <a:ext cx="822960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Neither!</a:t>
            </a:r>
            <a:endParaRPr b="1"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None/>
            </a:pPr>
            <a:r>
              <a:rPr i="0" lang="en-US" sz="16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This plot presents evidence of </a:t>
            </a:r>
            <a:r>
              <a:rPr i="1" lang="en-US" sz="16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neither</a:t>
            </a:r>
            <a:r>
              <a:rPr i="0" lang="en-US" sz="16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b="1" i="0" lang="en-US" sz="16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non-linearity</a:t>
            </a:r>
            <a:r>
              <a:rPr i="0" lang="en-US" sz="16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nor </a:t>
            </a:r>
            <a:r>
              <a:rPr b="1" i="0" lang="en-US" sz="1600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heteroskedasticity</a:t>
            </a:r>
            <a:r>
              <a:rPr i="0" lang="en-US" sz="16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. The </a:t>
            </a:r>
            <a:r>
              <a:rPr b="1" i="0" lang="en-US" sz="1600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LOESS</a:t>
            </a:r>
            <a:r>
              <a:rPr i="0" lang="en-US" sz="16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curve through these points is essentially a straight line and there are roughly even numbers of residuals above and below the horizontal line at any given fitted value, so we don't see any visual evidence of </a:t>
            </a:r>
            <a:r>
              <a:rPr i="0" lang="en-US" sz="1600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nonlinearity</a:t>
            </a:r>
            <a:r>
              <a:rPr i="0" lang="en-US" sz="16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. On average, the residual distances from the horizontal line stay constant as we travel up or down along our axis of fitted values, suggesting that there is no meaningful evidence of </a:t>
            </a:r>
            <a:r>
              <a:rPr b="1" i="0" lang="en-US" sz="1600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heteroskedasticity</a:t>
            </a:r>
            <a:r>
              <a:rPr i="0" lang="en-US" sz="16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here.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205" name="Google Shape;205;p6"/>
          <p:cNvGrpSpPr/>
          <p:nvPr/>
        </p:nvGrpSpPr>
        <p:grpSpPr>
          <a:xfrm>
            <a:off x="2966850" y="1385850"/>
            <a:ext cx="4659300" cy="3351500"/>
            <a:chOff x="1976250" y="1690650"/>
            <a:chExt cx="4659300" cy="3351500"/>
          </a:xfrm>
        </p:grpSpPr>
        <p:sp>
          <p:nvSpPr>
            <p:cNvPr id="206" name="Google Shape;206;p6"/>
            <p:cNvSpPr/>
            <p:nvPr/>
          </p:nvSpPr>
          <p:spPr>
            <a:xfrm>
              <a:off x="1976250" y="1884650"/>
              <a:ext cx="4659300" cy="31575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descr="idealreg.pdf" id="207" name="Google Shape;207;p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064100" y="1690650"/>
              <a:ext cx="4485874" cy="32754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8" name="Google Shape;208;p6">
            <a:hlinkClick action="ppaction://hlinkshowjump?jump=firstslide"/>
          </p:cNvPr>
          <p:cNvSpPr/>
          <p:nvPr/>
        </p:nvSpPr>
        <p:spPr>
          <a:xfrm>
            <a:off x="8458200" y="6248400"/>
            <a:ext cx="457200" cy="38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000"/>
                </a:moveTo>
                <a:lnTo>
                  <a:pt x="22500" y="60000"/>
                </a:lnTo>
                <a:lnTo>
                  <a:pt x="31875" y="60000"/>
                </a:lnTo>
                <a:lnTo>
                  <a:pt x="31875" y="105000"/>
                </a:lnTo>
                <a:lnTo>
                  <a:pt x="88125" y="105000"/>
                </a:lnTo>
                <a:lnTo>
                  <a:pt x="88125" y="60000"/>
                </a:lnTo>
                <a:lnTo>
                  <a:pt x="97500" y="60000"/>
                </a:lnTo>
                <a:lnTo>
                  <a:pt x="83438" y="43125"/>
                </a:lnTo>
                <a:lnTo>
                  <a:pt x="83438" y="20625"/>
                </a:lnTo>
                <a:lnTo>
                  <a:pt x="74063" y="20625"/>
                </a:lnTo>
                <a:lnTo>
                  <a:pt x="74063" y="31875"/>
                </a:lnTo>
                <a:close/>
              </a:path>
              <a:path extrusionOk="0" fill="darkenLess" h="120000" w="120000">
                <a:moveTo>
                  <a:pt x="83438" y="43125"/>
                </a:moveTo>
                <a:lnTo>
                  <a:pt x="83438" y="20625"/>
                </a:lnTo>
                <a:lnTo>
                  <a:pt x="74063" y="20625"/>
                </a:lnTo>
                <a:lnTo>
                  <a:pt x="74063" y="31875"/>
                </a:lnTo>
                <a:close/>
                <a:moveTo>
                  <a:pt x="31875" y="60000"/>
                </a:moveTo>
                <a:lnTo>
                  <a:pt x="31875" y="105000"/>
                </a:lnTo>
                <a:lnTo>
                  <a:pt x="55313" y="105000"/>
                </a:lnTo>
                <a:lnTo>
                  <a:pt x="55313" y="82500"/>
                </a:lnTo>
                <a:lnTo>
                  <a:pt x="64688" y="82500"/>
                </a:lnTo>
                <a:lnTo>
                  <a:pt x="64688" y="105000"/>
                </a:lnTo>
                <a:lnTo>
                  <a:pt x="88125" y="105000"/>
                </a:lnTo>
                <a:lnTo>
                  <a:pt x="88125" y="60000"/>
                </a:lnTo>
                <a:close/>
              </a:path>
              <a:path extrusionOk="0" fill="darken" h="120000" w="120000">
                <a:moveTo>
                  <a:pt x="60000" y="15000"/>
                </a:moveTo>
                <a:lnTo>
                  <a:pt x="22500" y="60000"/>
                </a:lnTo>
                <a:lnTo>
                  <a:pt x="97500" y="60000"/>
                </a:lnTo>
                <a:close/>
                <a:moveTo>
                  <a:pt x="55313" y="82500"/>
                </a:moveTo>
                <a:lnTo>
                  <a:pt x="64688" y="82500"/>
                </a:lnTo>
                <a:lnTo>
                  <a:pt x="64688" y="105000"/>
                </a:lnTo>
                <a:lnTo>
                  <a:pt x="55313" y="105000"/>
                </a:lnTo>
                <a:close/>
              </a:path>
              <a:path extrusionOk="0" fill="none" h="120000" w="120000">
                <a:moveTo>
                  <a:pt x="60000" y="15000"/>
                </a:moveTo>
                <a:lnTo>
                  <a:pt x="74063" y="31875"/>
                </a:lnTo>
                <a:lnTo>
                  <a:pt x="74063" y="20625"/>
                </a:lnTo>
                <a:lnTo>
                  <a:pt x="83438" y="20625"/>
                </a:lnTo>
                <a:lnTo>
                  <a:pt x="83438" y="43125"/>
                </a:lnTo>
                <a:lnTo>
                  <a:pt x="97500" y="60000"/>
                </a:lnTo>
                <a:lnTo>
                  <a:pt x="88125" y="60000"/>
                </a:lnTo>
                <a:lnTo>
                  <a:pt x="88125" y="105000"/>
                </a:lnTo>
                <a:lnTo>
                  <a:pt x="31875" y="105000"/>
                </a:lnTo>
                <a:lnTo>
                  <a:pt x="31875" y="60000"/>
                </a:lnTo>
                <a:lnTo>
                  <a:pt x="22500" y="60000"/>
                </a:lnTo>
                <a:close/>
                <a:moveTo>
                  <a:pt x="74063" y="31875"/>
                </a:moveTo>
                <a:lnTo>
                  <a:pt x="83438" y="43125"/>
                </a:lnTo>
                <a:moveTo>
                  <a:pt x="88125" y="60000"/>
                </a:moveTo>
                <a:lnTo>
                  <a:pt x="31875" y="60000"/>
                </a:lnTo>
                <a:moveTo>
                  <a:pt x="55313" y="105000"/>
                </a:moveTo>
                <a:lnTo>
                  <a:pt x="55313" y="82500"/>
                </a:lnTo>
                <a:lnTo>
                  <a:pt x="64688" y="82500"/>
                </a:lnTo>
                <a:lnTo>
                  <a:pt x="64688" y="105000"/>
                </a:lnTo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default">
      <a:dk1>
        <a:srgbClr val="FFFFFF"/>
      </a:dk1>
      <a:lt1>
        <a:srgbClr val="1F497D"/>
      </a:lt1>
      <a:dk2>
        <a:srgbClr val="EEECE1"/>
      </a:dk2>
      <a:lt2>
        <a:srgbClr val="000000"/>
      </a:lt2>
      <a:accent1>
        <a:srgbClr val="4F81BD"/>
      </a:accent1>
      <a:accent2>
        <a:srgbClr val="C0504D"/>
      </a:accent2>
      <a:accent3>
        <a:srgbClr val="1F497D"/>
      </a:accent3>
      <a:accent4>
        <a:srgbClr val="4F81BD"/>
      </a:accent4>
      <a:accent5>
        <a:srgbClr val="C0504D"/>
      </a:accent5>
      <a:accent6>
        <a:srgbClr val="1F497D"/>
      </a:accent6>
      <a:hlink>
        <a:srgbClr val="FFD46E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Custom 2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D46E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2003-06-20T20:17:15Z</dcterms:created>
  <dc:creator>Janet Walter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